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0"/>
  </p:notesMasterIdLst>
  <p:sldIdLst>
    <p:sldId id="296" r:id="rId2"/>
    <p:sldId id="268" r:id="rId3"/>
    <p:sldId id="300" r:id="rId4"/>
    <p:sldId id="298" r:id="rId5"/>
    <p:sldId id="299" r:id="rId6"/>
    <p:sldId id="275" r:id="rId7"/>
    <p:sldId id="301" r:id="rId8"/>
    <p:sldId id="302"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5220" autoAdjust="0"/>
  </p:normalViewPr>
  <p:slideViewPr>
    <p:cSldViewPr snapToGrid="0" snapToObjects="1">
      <p:cViewPr varScale="1">
        <p:scale>
          <a:sx n="95" d="100"/>
          <a:sy n="95" d="100"/>
        </p:scale>
        <p:origin x="-1920" y="-12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printerSettings" Target="printerSettings/printerSettings1.bin"/><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0FA52DD-3621-9E4A-9F1D-7FACD26D02F4}" type="datetimeFigureOut">
              <a:rPr lang="en-US" smtClean="0"/>
              <a:t>2/07/12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794D5E8-E382-0C40-8D5C-DFF02E47E0AC}" type="slidenum">
              <a:rPr lang="en-US" smtClean="0"/>
              <a:t>‹#›</a:t>
            </a:fld>
            <a:endParaRPr lang="en-US"/>
          </a:p>
        </p:txBody>
      </p:sp>
    </p:spTree>
    <p:extLst>
      <p:ext uri="{BB962C8B-B14F-4D97-AF65-F5344CB8AC3E}">
        <p14:creationId xmlns:p14="http://schemas.microsoft.com/office/powerpoint/2010/main" val="303121566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the second</a:t>
            </a:r>
            <a:r>
              <a:rPr lang="en-US" baseline="0" dirty="0" smtClean="0"/>
              <a:t> time all the </a:t>
            </a:r>
            <a:r>
              <a:rPr lang="en-US" baseline="0" dirty="0" err="1" smtClean="0"/>
              <a:t>imGoats</a:t>
            </a:r>
            <a:r>
              <a:rPr lang="en-US" baseline="0" dirty="0" smtClean="0"/>
              <a:t> project teams have met together, so it’s a rather special occasion. </a:t>
            </a:r>
          </a:p>
          <a:p>
            <a:endParaRPr lang="en-US" baseline="0" dirty="0" smtClean="0"/>
          </a:p>
          <a:p>
            <a:r>
              <a:rPr lang="en-US" dirty="0" smtClean="0"/>
              <a:t>We’re dedicating a substantial portion of this workshop  -- two full days – to learning from the experience </a:t>
            </a:r>
            <a:r>
              <a:rPr lang="en-US" dirty="0" err="1" smtClean="0"/>
              <a:t>imGoats</a:t>
            </a:r>
            <a:r>
              <a:rPr lang="en-US" baseline="0" dirty="0" smtClean="0"/>
              <a:t> project teams have had with monitoring progress towards the desired outcomes which were identified in the first meeting of all the project teams, in Feb 2011, 1.5 </a:t>
            </a:r>
            <a:r>
              <a:rPr lang="en-US" baseline="0" dirty="0" err="1" smtClean="0"/>
              <a:t>yr</a:t>
            </a:r>
            <a:r>
              <a:rPr lang="en-US" baseline="0" dirty="0" smtClean="0"/>
              <a:t> ago.  </a:t>
            </a:r>
          </a:p>
          <a:p>
            <a:endParaRPr lang="en-US" baseline="0" dirty="0" smtClean="0"/>
          </a:p>
          <a:p>
            <a:r>
              <a:rPr lang="en-US" baseline="0" dirty="0" smtClean="0"/>
              <a:t>Our learning experience will be structured around 4 key questions (read them).  </a:t>
            </a:r>
          </a:p>
          <a:p>
            <a:endParaRPr lang="en-US" baseline="0" dirty="0" smtClean="0"/>
          </a:p>
          <a:p>
            <a:r>
              <a:rPr lang="en-US" baseline="0" dirty="0" smtClean="0"/>
              <a:t>This table gives the overall plan for the next four sessions, running from this afternoon, through midday on Wednesday. </a:t>
            </a:r>
          </a:p>
          <a:p>
            <a:endParaRPr lang="en-US" baseline="0" dirty="0" smtClean="0"/>
          </a:p>
          <a:p>
            <a:r>
              <a:rPr lang="en-US" baseline="0" dirty="0" smtClean="0"/>
              <a:t>Each session will be dedicated to exploring a key question.  </a:t>
            </a:r>
            <a:endParaRPr lang="en-US" baseline="0" dirty="0" smtClean="0"/>
          </a:p>
          <a:p>
            <a:r>
              <a:rPr lang="en-US" baseline="0" dirty="0" smtClean="0"/>
              <a:t>The afternoon sessions </a:t>
            </a:r>
            <a:r>
              <a:rPr lang="en-US" baseline="0" dirty="0" smtClean="0"/>
              <a:t>today Monday, and tomorrow Tuesday morning, consist of presenting your experience with OM</a:t>
            </a:r>
            <a:r>
              <a:rPr lang="en-US" baseline="0" dirty="0" smtClean="0"/>
              <a:t>, and what went well and less well.  </a:t>
            </a:r>
          </a:p>
          <a:p>
            <a:endParaRPr lang="en-US" baseline="0" dirty="0" smtClean="0"/>
          </a:p>
          <a:p>
            <a:r>
              <a:rPr lang="en-US" baseline="0" dirty="0" smtClean="0"/>
              <a:t>The third session is dedicated to  summarizing what you learned about </a:t>
            </a:r>
            <a:r>
              <a:rPr lang="en-US" baseline="0" dirty="0" smtClean="0"/>
              <a:t>changes in the </a:t>
            </a:r>
            <a:r>
              <a:rPr lang="en-US" baseline="0" dirty="0" err="1" smtClean="0"/>
              <a:t>behaviour</a:t>
            </a:r>
            <a:r>
              <a:rPr lang="en-US" baseline="0" dirty="0" smtClean="0"/>
              <a:t> of direct partners through your OM monitoring efforts.  </a:t>
            </a:r>
            <a:endParaRPr lang="en-US" baseline="0" dirty="0" smtClean="0"/>
          </a:p>
          <a:p>
            <a:endParaRPr lang="en-US" baseline="0" dirty="0" smtClean="0"/>
          </a:p>
          <a:p>
            <a:r>
              <a:rPr lang="en-US" baseline="0" dirty="0" smtClean="0"/>
              <a:t>The fourth session is about the way forward in monitoring, </a:t>
            </a:r>
          </a:p>
          <a:p>
            <a:endParaRPr lang="en-US" baseline="0" dirty="0" smtClean="0"/>
          </a:p>
          <a:p>
            <a:r>
              <a:rPr lang="en-US" baseline="0" dirty="0" smtClean="0"/>
              <a:t>Two of these are </a:t>
            </a:r>
            <a:r>
              <a:rPr lang="en-US" baseline="0" dirty="0" smtClean="0"/>
              <a:t>“factual” sessions,  where you’ll tell us what happened in your application of the OM methodology and what you learned about changes in partners through applying the methodology.</a:t>
            </a:r>
          </a:p>
          <a:p>
            <a:endParaRPr lang="en-US" baseline="0" dirty="0" smtClean="0"/>
          </a:p>
          <a:p>
            <a:r>
              <a:rPr lang="en-US" baseline="0" dirty="0" smtClean="0"/>
              <a:t>The other two sessions are consist of opportunities for analysis and reflection on what went well and less well, and on the way forward. </a:t>
            </a:r>
          </a:p>
          <a:p>
            <a:endParaRPr lang="en-US" baseline="0" dirty="0" smtClean="0"/>
          </a:p>
          <a:p>
            <a:r>
              <a:rPr lang="en-US" baseline="0" dirty="0" smtClean="0"/>
              <a:t>Hopefully you’ll be using as a foundation for these two days, the work you’ve done in teams last week after receiving the request from </a:t>
            </a:r>
            <a:r>
              <a:rPr lang="en-US" baseline="0" dirty="0" err="1" smtClean="0"/>
              <a:t>Saskia</a:t>
            </a:r>
            <a:r>
              <a:rPr lang="en-US" baseline="0" dirty="0" smtClean="0"/>
              <a:t> and myself with suggested preparation for these sessions.  </a:t>
            </a:r>
          </a:p>
          <a:p>
            <a:endParaRPr lang="en-US" baseline="0" dirty="0" smtClean="0"/>
          </a:p>
          <a:p>
            <a:r>
              <a:rPr lang="en-US" baseline="0" dirty="0" smtClean="0"/>
              <a:t>Before we begin with the first of the four questions, I’m going to set the context with a brief presentation on the OM methodology and it’s purpose in </a:t>
            </a:r>
            <a:r>
              <a:rPr lang="en-US" baseline="0" dirty="0" err="1" smtClean="0"/>
              <a:t>imGoats</a:t>
            </a:r>
            <a:r>
              <a:rPr lang="en-US" baseline="0" dirty="0" smtClean="0"/>
              <a:t>.</a:t>
            </a:r>
          </a:p>
        </p:txBody>
      </p:sp>
      <p:sp>
        <p:nvSpPr>
          <p:cNvPr id="4" name="Slide Number Placeholder 3"/>
          <p:cNvSpPr>
            <a:spLocks noGrp="1"/>
          </p:cNvSpPr>
          <p:nvPr>
            <p:ph type="sldNum" sz="quarter" idx="10"/>
          </p:nvPr>
        </p:nvSpPr>
        <p:spPr/>
        <p:txBody>
          <a:bodyPr/>
          <a:lstStyle/>
          <a:p>
            <a:fld id="{1794D5E8-E382-0C40-8D5C-DFF02E47E0AC}" type="slidenum">
              <a:rPr lang="en-US" smtClean="0"/>
              <a:t>2</a:t>
            </a:fld>
            <a:endParaRPr lang="en-US"/>
          </a:p>
        </p:txBody>
      </p:sp>
    </p:spTree>
    <p:extLst>
      <p:ext uri="{BB962C8B-B14F-4D97-AF65-F5344CB8AC3E}">
        <p14:creationId xmlns:p14="http://schemas.microsoft.com/office/powerpoint/2010/main" val="36708257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OM is a method or approach for planning, monitoring and evaluation.</a:t>
            </a:r>
            <a:r>
              <a:rPr lang="en-US" baseline="0" dirty="0" smtClean="0"/>
              <a:t> (monitoring is  a </a:t>
            </a:r>
            <a:r>
              <a:rPr lang="en-US" sz="1200" kern="1200" dirty="0" smtClean="0">
                <a:solidFill>
                  <a:schemeClr val="tx1"/>
                </a:solidFill>
                <a:effectLst/>
                <a:latin typeface="+mn-lt"/>
                <a:ea typeface="+mn-ea"/>
                <a:cs typeface="+mn-cs"/>
              </a:rPr>
              <a:t>process by which data is systematically and regularly collected about a </a:t>
            </a:r>
            <a:r>
              <a:rPr lang="en-US" sz="1200" kern="1200" dirty="0" err="1" smtClean="0">
                <a:solidFill>
                  <a:schemeClr val="tx1"/>
                </a:solidFill>
                <a:effectLst/>
                <a:latin typeface="+mn-lt"/>
                <a:ea typeface="+mn-ea"/>
                <a:cs typeface="+mn-cs"/>
              </a:rPr>
              <a:t>programme</a:t>
            </a:r>
            <a:r>
              <a:rPr lang="en-US" sz="1200" kern="1200" dirty="0" smtClean="0">
                <a:solidFill>
                  <a:schemeClr val="tx1"/>
                </a:solidFill>
                <a:effectLst/>
                <a:latin typeface="+mn-lt"/>
                <a:ea typeface="+mn-ea"/>
                <a:cs typeface="+mn-cs"/>
              </a:rPr>
              <a:t> over time; evaluation</a:t>
            </a:r>
            <a:r>
              <a:rPr lang="en-US" sz="1200" kern="1200" baseline="0" dirty="0" smtClean="0">
                <a:solidFill>
                  <a:schemeClr val="tx1"/>
                </a:solidFill>
                <a:effectLst/>
                <a:latin typeface="+mn-lt"/>
                <a:ea typeface="+mn-ea"/>
                <a:cs typeface="+mn-cs"/>
              </a:rPr>
              <a:t> is a</a:t>
            </a:r>
            <a:r>
              <a:rPr lang="en-US" sz="1200" kern="1200" dirty="0" smtClean="0">
                <a:solidFill>
                  <a:schemeClr val="tx1"/>
                </a:solidFill>
                <a:effectLst/>
                <a:latin typeface="+mn-lt"/>
                <a:ea typeface="+mn-ea"/>
                <a:cs typeface="+mn-cs"/>
              </a:rPr>
              <a:t> process by which a strategy, issue or relationship is studied and assessed in depth)</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What</a:t>
            </a:r>
            <a:r>
              <a:rPr lang="en-US" sz="1200" kern="1200" baseline="0" dirty="0" smtClean="0">
                <a:solidFill>
                  <a:schemeClr val="tx1"/>
                </a:solidFill>
                <a:effectLst/>
                <a:latin typeface="+mn-lt"/>
                <a:ea typeface="+mn-ea"/>
                <a:cs typeface="+mn-cs"/>
              </a:rPr>
              <a:t> distinguishes OM from other M&amp;E </a:t>
            </a:r>
            <a:r>
              <a:rPr lang="en-US" sz="1200" kern="1200" baseline="0" dirty="0" err="1" smtClean="0">
                <a:solidFill>
                  <a:schemeClr val="tx1"/>
                </a:solidFill>
                <a:effectLst/>
                <a:latin typeface="+mn-lt"/>
                <a:ea typeface="+mn-ea"/>
                <a:cs typeface="+mn-cs"/>
              </a:rPr>
              <a:t>methdologies</a:t>
            </a:r>
            <a:r>
              <a:rPr lang="en-US" sz="1200" kern="1200" baseline="0" dirty="0" smtClean="0">
                <a:solidFill>
                  <a:schemeClr val="tx1"/>
                </a:solidFill>
                <a:effectLst/>
                <a:latin typeface="+mn-lt"/>
                <a:ea typeface="+mn-ea"/>
                <a:cs typeface="+mn-cs"/>
              </a:rPr>
              <a:t>/approaches </a:t>
            </a:r>
            <a:r>
              <a:rPr lang="en-US" sz="1200" kern="1200" baseline="0" dirty="0" err="1" smtClean="0">
                <a:solidFill>
                  <a:schemeClr val="tx1"/>
                </a:solidFill>
                <a:effectLst/>
                <a:latin typeface="+mn-lt"/>
                <a:ea typeface="+mn-ea"/>
                <a:cs typeface="+mn-cs"/>
              </a:rPr>
              <a:t>ist</a:t>
            </a:r>
            <a:r>
              <a:rPr lang="en-US" sz="1200" kern="1200" baseline="0" dirty="0" smtClean="0">
                <a:solidFill>
                  <a:schemeClr val="tx1"/>
                </a:solidFill>
                <a:effectLst/>
                <a:latin typeface="+mn-lt"/>
                <a:ea typeface="+mn-ea"/>
                <a:cs typeface="+mn-cs"/>
              </a:rPr>
              <a:t> hat it focuses on one type of change only, </a:t>
            </a:r>
            <a:r>
              <a:rPr lang="en-US" sz="1200" kern="1200" baseline="0" dirty="0" err="1" smtClean="0">
                <a:solidFill>
                  <a:schemeClr val="tx1"/>
                </a:solidFill>
                <a:effectLst/>
                <a:latin typeface="+mn-lt"/>
                <a:ea typeface="+mn-ea"/>
                <a:cs typeface="+mn-cs"/>
              </a:rPr>
              <a:t>behaviour</a:t>
            </a:r>
            <a:r>
              <a:rPr lang="en-US" sz="1200" kern="1200" baseline="0" dirty="0" smtClean="0">
                <a:solidFill>
                  <a:schemeClr val="tx1"/>
                </a:solidFill>
                <a:effectLst/>
                <a:latin typeface="+mn-lt"/>
                <a:ea typeface="+mn-ea"/>
                <a:cs typeface="+mn-cs"/>
              </a:rPr>
              <a:t> change in boundary partners (those with whom a project works directly and aims to influence) </a:t>
            </a:r>
          </a:p>
          <a:p>
            <a:endParaRPr lang="en-US" sz="1200" kern="1200" baseline="0" dirty="0" smtClean="0">
              <a:solidFill>
                <a:schemeClr val="tx1"/>
              </a:solidFill>
              <a:effectLst/>
              <a:latin typeface="+mn-lt"/>
              <a:ea typeface="+mn-ea"/>
              <a:cs typeface="+mn-cs"/>
            </a:endParaRPr>
          </a:p>
          <a:p>
            <a:r>
              <a:rPr lang="en-US" sz="1200" kern="1200" baseline="0" dirty="0" smtClean="0">
                <a:solidFill>
                  <a:schemeClr val="tx1"/>
                </a:solidFill>
                <a:effectLst/>
                <a:latin typeface="+mn-lt"/>
                <a:ea typeface="+mn-ea"/>
                <a:cs typeface="+mn-cs"/>
              </a:rPr>
              <a:t>Through the process OM </a:t>
            </a:r>
            <a:r>
              <a:rPr lang="en-US" sz="1200" kern="1200" baseline="0" dirty="0" err="1" smtClean="0">
                <a:solidFill>
                  <a:schemeClr val="tx1"/>
                </a:solidFill>
                <a:effectLst/>
                <a:latin typeface="+mn-lt"/>
                <a:ea typeface="+mn-ea"/>
                <a:cs typeface="+mn-cs"/>
              </a:rPr>
              <a:t>imgoats</a:t>
            </a:r>
            <a:r>
              <a:rPr lang="en-US" sz="1200" kern="1200" baseline="0" dirty="0" smtClean="0">
                <a:solidFill>
                  <a:schemeClr val="tx1"/>
                </a:solidFill>
                <a:effectLst/>
                <a:latin typeface="+mn-lt"/>
                <a:ea typeface="+mn-ea"/>
                <a:cs typeface="+mn-cs"/>
              </a:rPr>
              <a:t> identified a progression of changes in </a:t>
            </a:r>
            <a:r>
              <a:rPr lang="en-US" sz="1200" kern="1200" baseline="0" dirty="0" err="1" smtClean="0">
                <a:solidFill>
                  <a:schemeClr val="tx1"/>
                </a:solidFill>
                <a:effectLst/>
                <a:latin typeface="+mn-lt"/>
                <a:ea typeface="+mn-ea"/>
                <a:cs typeface="+mn-cs"/>
              </a:rPr>
              <a:t>behaviour</a:t>
            </a:r>
            <a:r>
              <a:rPr lang="en-US" sz="1200" kern="1200" baseline="0" dirty="0" smtClean="0">
                <a:solidFill>
                  <a:schemeClr val="tx1"/>
                </a:solidFill>
                <a:effectLst/>
                <a:latin typeface="+mn-lt"/>
                <a:ea typeface="+mn-ea"/>
                <a:cs typeface="+mn-cs"/>
              </a:rPr>
              <a:t> that it believes M&amp;E lead to higher-level results such as a well-functioning value chain.  OM makes an assumption that these higher level results depend on </a:t>
            </a:r>
            <a:r>
              <a:rPr lang="en-US" sz="1200" kern="1200" baseline="0" dirty="0" err="1" smtClean="0">
                <a:solidFill>
                  <a:schemeClr val="tx1"/>
                </a:solidFill>
                <a:effectLst/>
                <a:latin typeface="+mn-lt"/>
                <a:ea typeface="+mn-ea"/>
                <a:cs typeface="+mn-cs"/>
              </a:rPr>
              <a:t>behaviour</a:t>
            </a:r>
            <a:r>
              <a:rPr lang="en-US" sz="1200" kern="1200" baseline="0" dirty="0" smtClean="0">
                <a:solidFill>
                  <a:schemeClr val="tx1"/>
                </a:solidFill>
                <a:effectLst/>
                <a:latin typeface="+mn-lt"/>
                <a:ea typeface="+mn-ea"/>
                <a:cs typeface="+mn-cs"/>
              </a:rPr>
              <a:t> changes (change in relationships, changes in actions, in what BPs do)</a:t>
            </a:r>
          </a:p>
          <a:p>
            <a:endParaRPr lang="en-US" sz="1200" kern="1200" baseline="0" dirty="0" smtClean="0">
              <a:solidFill>
                <a:schemeClr val="tx1"/>
              </a:solidFill>
              <a:effectLst/>
              <a:latin typeface="+mn-lt"/>
              <a:ea typeface="+mn-ea"/>
              <a:cs typeface="+mn-cs"/>
            </a:endParaRPr>
          </a:p>
          <a:p>
            <a:r>
              <a:rPr lang="en-US" sz="1200" kern="1200" baseline="0" dirty="0" smtClean="0">
                <a:solidFill>
                  <a:schemeClr val="tx1"/>
                </a:solidFill>
                <a:effectLst/>
                <a:latin typeface="+mn-lt"/>
                <a:ea typeface="+mn-ea"/>
                <a:cs typeface="+mn-cs"/>
              </a:rPr>
              <a:t>OM is a comprehensive methodology that can be used in planning/designing a project, in monitoring and managing it, and for evaluation (mid-term, end of project </a:t>
            </a:r>
            <a:r>
              <a:rPr lang="en-US" sz="1200" kern="1200" baseline="0" dirty="0" err="1" smtClean="0">
                <a:solidFill>
                  <a:schemeClr val="tx1"/>
                </a:solidFill>
                <a:effectLst/>
                <a:latin typeface="+mn-lt"/>
                <a:ea typeface="+mn-ea"/>
                <a:cs typeface="+mn-cs"/>
              </a:rPr>
              <a:t>etc</a:t>
            </a:r>
            <a:r>
              <a:rPr lang="en-US" sz="1200" kern="1200" baseline="0" dirty="0" smtClean="0">
                <a:solidFill>
                  <a:schemeClr val="tx1"/>
                </a:solidFill>
                <a:effectLst/>
                <a:latin typeface="+mn-lt"/>
                <a:ea typeface="+mn-ea"/>
                <a:cs typeface="+mn-cs"/>
              </a:rPr>
              <a:t>); however the primary role envisioned for OM in </a:t>
            </a:r>
            <a:r>
              <a:rPr lang="en-US" sz="1200" kern="1200" baseline="0" dirty="0" err="1" smtClean="0">
                <a:solidFill>
                  <a:schemeClr val="tx1"/>
                </a:solidFill>
                <a:effectLst/>
                <a:latin typeface="+mn-lt"/>
                <a:ea typeface="+mn-ea"/>
                <a:cs typeface="+mn-cs"/>
              </a:rPr>
              <a:t>imGoats</a:t>
            </a:r>
            <a:r>
              <a:rPr lang="en-US" sz="1200" kern="1200" baseline="0" dirty="0" smtClean="0">
                <a:solidFill>
                  <a:schemeClr val="tx1"/>
                </a:solidFill>
                <a:effectLst/>
                <a:latin typeface="+mn-lt"/>
                <a:ea typeface="+mn-ea"/>
                <a:cs typeface="+mn-cs"/>
              </a:rPr>
              <a:t> was for monitoring and management.  </a:t>
            </a:r>
          </a:p>
          <a:p>
            <a:endParaRPr lang="en-US" sz="1200" kern="1200" baseline="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1794D5E8-E382-0C40-8D5C-DFF02E47E0AC}" type="slidenum">
              <a:rPr lang="en-US" smtClean="0"/>
              <a:t>3</a:t>
            </a:fld>
            <a:endParaRPr lang="en-US"/>
          </a:p>
        </p:txBody>
      </p:sp>
    </p:spTree>
    <p:extLst>
      <p:ext uri="{BB962C8B-B14F-4D97-AF65-F5344CB8AC3E}">
        <p14:creationId xmlns:p14="http://schemas.microsoft.com/office/powerpoint/2010/main" val="41845370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OM starts with</a:t>
            </a:r>
            <a:r>
              <a:rPr lang="en-US" baseline="0" dirty="0" smtClean="0"/>
              <a:t> implementing partners working together to come up with a vision of what success will look like. </a:t>
            </a:r>
          </a:p>
          <a:p>
            <a:endParaRPr lang="en-US" baseline="0" dirty="0" smtClean="0"/>
          </a:p>
          <a:p>
            <a:r>
              <a:rPr lang="en-US" baseline="0" dirty="0" smtClean="0"/>
              <a:t>We </a:t>
            </a:r>
            <a:r>
              <a:rPr lang="en-US" baseline="0" dirty="0" err="1" smtClean="0"/>
              <a:t>imagined</a:t>
            </a:r>
            <a:r>
              <a:rPr lang="en-US" sz="1200" kern="1200" dirty="0" err="1" smtClean="0">
                <a:solidFill>
                  <a:schemeClr val="tx1"/>
                </a:solidFill>
                <a:effectLst/>
                <a:latin typeface="+mn-lt"/>
                <a:ea typeface="+mn-ea"/>
                <a:cs typeface="+mn-cs"/>
              </a:rPr>
              <a:t>that</a:t>
            </a:r>
            <a:r>
              <a:rPr lang="en-US" sz="1200" kern="1200" dirty="0" smtClean="0">
                <a:solidFill>
                  <a:schemeClr val="tx1"/>
                </a:solidFill>
                <a:effectLst/>
                <a:latin typeface="+mn-lt"/>
                <a:ea typeface="+mn-ea"/>
                <a:cs typeface="+mn-cs"/>
              </a:rPr>
              <a:t> in 5 years </a:t>
            </a:r>
            <a:r>
              <a:rPr lang="en-US" sz="1200" kern="1200" dirty="0" err="1" smtClean="0">
                <a:solidFill>
                  <a:schemeClr val="tx1"/>
                </a:solidFill>
                <a:effectLst/>
                <a:latin typeface="+mn-lt"/>
                <a:ea typeface="+mn-ea"/>
                <a:cs typeface="+mn-cs"/>
              </a:rPr>
              <a:t>imGoats</a:t>
            </a:r>
            <a:r>
              <a:rPr lang="en-US" sz="1200" kern="1200" dirty="0" smtClean="0">
                <a:solidFill>
                  <a:schemeClr val="tx1"/>
                </a:solidFill>
                <a:effectLst/>
                <a:latin typeface="+mn-lt"/>
                <a:ea typeface="+mn-ea"/>
                <a:cs typeface="+mn-cs"/>
              </a:rPr>
              <a:t> has been extremely successful.  We asked ourselves what changes </a:t>
            </a:r>
            <a:r>
              <a:rPr lang="en-US" sz="1200" kern="1200" dirty="0" err="1" smtClean="0">
                <a:solidFill>
                  <a:schemeClr val="tx1"/>
                </a:solidFill>
                <a:effectLst/>
                <a:latin typeface="+mn-lt"/>
                <a:ea typeface="+mn-ea"/>
                <a:cs typeface="+mn-cs"/>
              </a:rPr>
              <a:t>imGoats</a:t>
            </a:r>
            <a:r>
              <a:rPr lang="en-US" sz="1200" kern="1200" dirty="0" smtClean="0">
                <a:solidFill>
                  <a:schemeClr val="tx1"/>
                </a:solidFill>
                <a:effectLst/>
                <a:latin typeface="+mn-lt"/>
                <a:ea typeface="+mn-ea"/>
                <a:cs typeface="+mn-cs"/>
              </a:rPr>
              <a:t> would  help bring about?  What are </a:t>
            </a:r>
            <a:r>
              <a:rPr lang="en-US" sz="1200" kern="1200" dirty="0" err="1" smtClean="0">
                <a:solidFill>
                  <a:schemeClr val="tx1"/>
                </a:solidFill>
                <a:effectLst/>
                <a:latin typeface="+mn-lt"/>
                <a:ea typeface="+mn-ea"/>
                <a:cs typeface="+mn-cs"/>
              </a:rPr>
              <a:t>imGoats</a:t>
            </a:r>
            <a:r>
              <a:rPr lang="en-US" sz="1200" kern="1200" dirty="0" smtClean="0">
                <a:solidFill>
                  <a:schemeClr val="tx1"/>
                </a:solidFill>
                <a:effectLst/>
                <a:latin typeface="+mn-lt"/>
                <a:ea typeface="+mn-ea"/>
                <a:cs typeface="+mn-cs"/>
              </a:rPr>
              <a:t> partners doing differently?  What have they achieved?  In essence, what would total success look like?</a:t>
            </a:r>
            <a:r>
              <a:rPr lang="en-US" dirty="0" smtClean="0">
                <a:effectLst/>
              </a:rPr>
              <a:t> </a:t>
            </a:r>
          </a:p>
          <a:p>
            <a:endParaRPr lang="en-US" dirty="0" smtClean="0">
              <a:effectLst/>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effectLst/>
              </a:rPr>
              <a:t>Then we described how</a:t>
            </a:r>
            <a:r>
              <a:rPr lang="en-US" baseline="0" dirty="0" smtClean="0">
                <a:effectLst/>
              </a:rPr>
              <a:t> </a:t>
            </a:r>
            <a:r>
              <a:rPr lang="en-US" sz="1200" kern="1200" dirty="0" err="1" smtClean="0">
                <a:solidFill>
                  <a:schemeClr val="tx1"/>
                </a:solidFill>
                <a:effectLst/>
                <a:latin typeface="+mn-lt"/>
                <a:ea typeface="+mn-ea"/>
                <a:cs typeface="+mn-cs"/>
              </a:rPr>
              <a:t>imGoats</a:t>
            </a:r>
            <a:r>
              <a:rPr lang="en-US" sz="1200" kern="1200" dirty="0" smtClean="0">
                <a:solidFill>
                  <a:schemeClr val="tx1"/>
                </a:solidFill>
                <a:effectLst/>
                <a:latin typeface="+mn-lt"/>
                <a:ea typeface="+mn-ea"/>
                <a:cs typeface="+mn-cs"/>
              </a:rPr>
              <a:t> could best support the achievement of the vision.</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What areas the</a:t>
            </a:r>
            <a:r>
              <a:rPr lang="en-US" sz="1200" kern="1200" baseline="0" dirty="0" smtClean="0">
                <a:solidFill>
                  <a:schemeClr val="tx1"/>
                </a:solidFill>
                <a:effectLst/>
                <a:latin typeface="+mn-lt"/>
                <a:ea typeface="+mn-ea"/>
                <a:cs typeface="+mn-cs"/>
              </a:rPr>
              <a:t> project would </a:t>
            </a:r>
            <a:r>
              <a:rPr lang="en-US" sz="1200" kern="1200" dirty="0" smtClean="0">
                <a:solidFill>
                  <a:schemeClr val="tx1"/>
                </a:solidFill>
                <a:effectLst/>
                <a:latin typeface="+mn-lt"/>
                <a:ea typeface="+mn-ea"/>
                <a:cs typeface="+mn-cs"/>
              </a:rPr>
              <a:t>need to work in? What the</a:t>
            </a:r>
            <a:r>
              <a:rPr lang="en-US" sz="1200" kern="1200" baseline="0" dirty="0" smtClean="0">
                <a:solidFill>
                  <a:schemeClr val="tx1"/>
                </a:solidFill>
                <a:effectLst/>
                <a:latin typeface="+mn-lt"/>
                <a:ea typeface="+mn-ea"/>
                <a:cs typeface="+mn-cs"/>
              </a:rPr>
              <a:t> project would</a:t>
            </a:r>
            <a:r>
              <a:rPr lang="en-US" sz="1200" kern="1200" dirty="0" smtClean="0">
                <a:solidFill>
                  <a:schemeClr val="tx1"/>
                </a:solidFill>
                <a:effectLst/>
                <a:latin typeface="+mn-lt"/>
                <a:ea typeface="+mn-ea"/>
                <a:cs typeface="+mn-cs"/>
              </a:rPr>
              <a:t> need to do?</a:t>
            </a:r>
            <a:r>
              <a:rPr lang="en-US" dirty="0" smtClean="0">
                <a:effectLst/>
              </a:rPr>
              <a:t>  (This was</a:t>
            </a:r>
            <a:r>
              <a:rPr lang="en-US" baseline="0" dirty="0" smtClean="0">
                <a:effectLst/>
              </a:rPr>
              <a:t> the mission)</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effectLst/>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effectLst/>
              </a:rPr>
              <a:t>Etc…</a:t>
            </a:r>
            <a:endParaRPr lang="en-US" dirty="0" smtClean="0">
              <a:effectLst/>
            </a:endParaRPr>
          </a:p>
          <a:p>
            <a:endParaRPr lang="en-US" dirty="0"/>
          </a:p>
        </p:txBody>
      </p:sp>
      <p:sp>
        <p:nvSpPr>
          <p:cNvPr id="4" name="Slide Number Placeholder 3"/>
          <p:cNvSpPr>
            <a:spLocks noGrp="1"/>
          </p:cNvSpPr>
          <p:nvPr>
            <p:ph type="sldNum" sz="quarter" idx="10"/>
          </p:nvPr>
        </p:nvSpPr>
        <p:spPr/>
        <p:txBody>
          <a:bodyPr/>
          <a:lstStyle/>
          <a:p>
            <a:fld id="{1794D5E8-E382-0C40-8D5C-DFF02E47E0AC}" type="slidenum">
              <a:rPr lang="en-US" smtClean="0"/>
              <a:t>4</a:t>
            </a:fld>
            <a:endParaRPr lang="en-US"/>
          </a:p>
        </p:txBody>
      </p:sp>
    </p:spTree>
    <p:extLst>
      <p:ext uri="{BB962C8B-B14F-4D97-AF65-F5344CB8AC3E}">
        <p14:creationId xmlns:p14="http://schemas.microsoft.com/office/powerpoint/2010/main" val="6768061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a diagram of the different elements and phases of OM.</a:t>
            </a:r>
            <a:r>
              <a:rPr lang="en-US" baseline="0" dirty="0" smtClean="0"/>
              <a:t> </a:t>
            </a:r>
          </a:p>
          <a:p>
            <a:endParaRPr lang="en-US" baseline="0" dirty="0" smtClean="0"/>
          </a:p>
          <a:p>
            <a:r>
              <a:rPr lang="en-US" baseline="0" dirty="0" smtClean="0"/>
              <a:t> </a:t>
            </a:r>
            <a:r>
              <a:rPr lang="en-US" baseline="0" dirty="0" err="1" smtClean="0"/>
              <a:t>imGoats</a:t>
            </a:r>
            <a:r>
              <a:rPr lang="en-US" baseline="0" dirty="0" smtClean="0"/>
              <a:t> chose to apply only part of the OM methodology, the parts in black. </a:t>
            </a:r>
          </a:p>
          <a:p>
            <a:endParaRPr lang="en-US" baseline="0" dirty="0" smtClean="0"/>
          </a:p>
          <a:p>
            <a:r>
              <a:rPr lang="en-US" baseline="0" dirty="0" smtClean="0"/>
              <a:t> We defined the VM, BP, O and PM at our first workshop together in Feb 2011.   Then subsequently each team worked to adjust the common set of progress markers to the local context. And to adapt the OM methodology for collecting data on the progress markers, through the use of Outcome Journals, to existing ways of working.  </a:t>
            </a:r>
          </a:p>
          <a:p>
            <a:endParaRPr lang="en-US" baseline="0" dirty="0" smtClean="0"/>
          </a:p>
          <a:p>
            <a:r>
              <a:rPr lang="en-US" baseline="0" dirty="0" smtClean="0"/>
              <a:t>This is the area where you have been innovating and where we hope to be able to systematize the learning. </a:t>
            </a:r>
            <a:endParaRPr lang="en-US" dirty="0"/>
          </a:p>
        </p:txBody>
      </p:sp>
      <p:sp>
        <p:nvSpPr>
          <p:cNvPr id="4" name="Slide Number Placeholder 3"/>
          <p:cNvSpPr>
            <a:spLocks noGrp="1"/>
          </p:cNvSpPr>
          <p:nvPr>
            <p:ph type="sldNum" sz="quarter" idx="10"/>
          </p:nvPr>
        </p:nvSpPr>
        <p:spPr/>
        <p:txBody>
          <a:bodyPr/>
          <a:lstStyle/>
          <a:p>
            <a:fld id="{1794D5E8-E382-0C40-8D5C-DFF02E47E0AC}" type="slidenum">
              <a:rPr lang="en-US" smtClean="0"/>
              <a:t>5</a:t>
            </a:fld>
            <a:endParaRPr lang="en-US"/>
          </a:p>
        </p:txBody>
      </p:sp>
    </p:spTree>
    <p:extLst>
      <p:ext uri="{BB962C8B-B14F-4D97-AF65-F5344CB8AC3E}">
        <p14:creationId xmlns:p14="http://schemas.microsoft.com/office/powerpoint/2010/main" val="13145117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Slide Image Placeholder 1"/>
          <p:cNvSpPr>
            <a:spLocks noGrp="1" noRot="1" noChangeAspect="1"/>
          </p:cNvSpPr>
          <p:nvPr>
            <p:ph type="sldImg"/>
          </p:nvPr>
        </p:nvSpPr>
        <p:spPr>
          <a:ln/>
        </p:spPr>
      </p:sp>
      <p:sp>
        <p:nvSpPr>
          <p:cNvPr id="36866"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smtClean="0">
                <a:effectLst/>
              </a:rPr>
              <a:t>Finally</a:t>
            </a:r>
            <a:r>
              <a:rPr lang="en-US" baseline="0" dirty="0" smtClean="0">
                <a:effectLst/>
              </a:rPr>
              <a:t>, this is how the different elements of OM fit together. </a:t>
            </a:r>
          </a:p>
          <a:p>
            <a:r>
              <a:rPr lang="en-US" baseline="0" dirty="0" smtClean="0">
                <a:effectLst/>
              </a:rPr>
              <a:t> </a:t>
            </a:r>
          </a:p>
          <a:p>
            <a:r>
              <a:rPr lang="en-US" baseline="0" dirty="0" smtClean="0">
                <a:effectLst/>
              </a:rPr>
              <a:t>The overall vision tells what total success would look like in the timeframe you’ve chosen. </a:t>
            </a:r>
          </a:p>
          <a:p>
            <a:endParaRPr lang="en-US" baseline="0" dirty="0" smtClean="0">
              <a:effectLst/>
            </a:endParaRPr>
          </a:p>
          <a:p>
            <a:r>
              <a:rPr lang="en-US" baseline="0" dirty="0" smtClean="0">
                <a:effectLst/>
              </a:rPr>
              <a:t>Then for each boundary partner, the outcome statement describes what that partner, will ideally be doing differently, to contribute to achievement of the vision. </a:t>
            </a:r>
          </a:p>
          <a:p>
            <a:endParaRPr lang="en-US" baseline="0" dirty="0" smtClean="0">
              <a:effectLst/>
            </a:endParaRPr>
          </a:p>
          <a:p>
            <a:r>
              <a:rPr lang="en-US" baseline="0" dirty="0" smtClean="0">
                <a:effectLst/>
              </a:rPr>
              <a:t>The progress markers are a set of  graduated, progressive changes that along the path to each outcome statement, from what you’d expect to see as a direct result of carrying out your strategies and activities.  To what you’d like and love to see, bearing in mind that you can’t control what your boundary partners do.  What you do control is the way you decide to work with partners to influence change in them so that they can contribute to the vision. </a:t>
            </a:r>
          </a:p>
          <a:p>
            <a:endParaRPr lang="en-US" baseline="0" dirty="0" smtClean="0">
              <a:effectLst/>
            </a:endParaRPr>
          </a:p>
          <a:p>
            <a:r>
              <a:rPr lang="en-US" baseline="0" dirty="0" smtClean="0">
                <a:effectLst/>
              </a:rPr>
              <a:t> When it comes to achievement of the progress markers, it’s the boundary partners who are in control of their </a:t>
            </a:r>
            <a:r>
              <a:rPr lang="en-US" baseline="0" dirty="0" err="1" smtClean="0">
                <a:effectLst/>
              </a:rPr>
              <a:t>behaviour</a:t>
            </a:r>
            <a:r>
              <a:rPr lang="en-US" baseline="0" dirty="0" smtClean="0">
                <a:effectLst/>
              </a:rPr>
              <a:t>.  You have influence but not control.  And with respect to achieving the vision, that depends very strongly on the boundary partners.  You could say that it’s in your sphere of interest.  </a:t>
            </a:r>
          </a:p>
          <a:p>
            <a:endParaRPr lang="en-US" dirty="0" smtClean="0">
              <a:effectLst/>
            </a:endParaRPr>
          </a:p>
        </p:txBody>
      </p:sp>
      <p:sp>
        <p:nvSpPr>
          <p:cNvPr id="4" name="Slide Number Placeholder 3"/>
          <p:cNvSpPr>
            <a:spLocks noGrp="1"/>
          </p:cNvSpPr>
          <p:nvPr>
            <p:ph type="sldNum" sz="quarter" idx="5"/>
          </p:nvPr>
        </p:nvSpPr>
        <p:spPr/>
        <p:txBody>
          <a:bodyPr/>
          <a:lstStyle/>
          <a:p>
            <a:pPr>
              <a:defRPr/>
            </a:pPr>
            <a:fld id="{4B918F3F-ECC2-104B-93ED-B5200F677B50}" type="slidenum">
              <a:rPr lang="en-US" smtClean="0"/>
              <a:pPr>
                <a:defRPr/>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now let’s turn to the guidance for the remainder of </a:t>
            </a:r>
            <a:r>
              <a:rPr lang="en-US" smtClean="0"/>
              <a:t>this session….</a:t>
            </a:r>
            <a:endParaRPr lang="en-US"/>
          </a:p>
        </p:txBody>
      </p:sp>
      <p:sp>
        <p:nvSpPr>
          <p:cNvPr id="4" name="Slide Number Placeholder 3"/>
          <p:cNvSpPr>
            <a:spLocks noGrp="1"/>
          </p:cNvSpPr>
          <p:nvPr>
            <p:ph type="sldNum" sz="quarter" idx="10"/>
          </p:nvPr>
        </p:nvSpPr>
        <p:spPr/>
        <p:txBody>
          <a:bodyPr/>
          <a:lstStyle/>
          <a:p>
            <a:fld id="{1794D5E8-E382-0C40-8D5C-DFF02E47E0AC}" type="slidenum">
              <a:rPr lang="en-US" smtClean="0"/>
              <a:t>7</a:t>
            </a:fld>
            <a:endParaRPr lang="en-US"/>
          </a:p>
        </p:txBody>
      </p:sp>
    </p:spTree>
    <p:extLst>
      <p:ext uri="{BB962C8B-B14F-4D97-AF65-F5344CB8AC3E}">
        <p14:creationId xmlns:p14="http://schemas.microsoft.com/office/powerpoint/2010/main" val="19164726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CC68CF2-05DD-8E40-9958-45AD55877CD1}" type="datetimeFigureOut">
              <a:rPr lang="en-US" smtClean="0"/>
              <a:t>2/07/12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A44E2A-F1EA-E749-8C60-B102EA5EEA2E}" type="slidenum">
              <a:rPr lang="en-US" smtClean="0"/>
              <a:t>‹#›</a:t>
            </a:fld>
            <a:endParaRPr lang="en-US"/>
          </a:p>
        </p:txBody>
      </p:sp>
    </p:spTree>
    <p:extLst>
      <p:ext uri="{BB962C8B-B14F-4D97-AF65-F5344CB8AC3E}">
        <p14:creationId xmlns:p14="http://schemas.microsoft.com/office/powerpoint/2010/main" val="18507135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CC68CF2-05DD-8E40-9958-45AD55877CD1}" type="datetimeFigureOut">
              <a:rPr lang="en-US" smtClean="0"/>
              <a:t>2/07/12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A44E2A-F1EA-E749-8C60-B102EA5EEA2E}" type="slidenum">
              <a:rPr lang="en-US" smtClean="0"/>
              <a:t>‹#›</a:t>
            </a:fld>
            <a:endParaRPr lang="en-US"/>
          </a:p>
        </p:txBody>
      </p:sp>
    </p:spTree>
    <p:extLst>
      <p:ext uri="{BB962C8B-B14F-4D97-AF65-F5344CB8AC3E}">
        <p14:creationId xmlns:p14="http://schemas.microsoft.com/office/powerpoint/2010/main" val="28373784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CC68CF2-05DD-8E40-9958-45AD55877CD1}" type="datetimeFigureOut">
              <a:rPr lang="en-US" smtClean="0"/>
              <a:t>2/07/12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A44E2A-F1EA-E749-8C60-B102EA5EEA2E}" type="slidenum">
              <a:rPr lang="en-US" smtClean="0"/>
              <a:t>‹#›</a:t>
            </a:fld>
            <a:endParaRPr lang="en-US"/>
          </a:p>
        </p:txBody>
      </p:sp>
    </p:spTree>
    <p:extLst>
      <p:ext uri="{BB962C8B-B14F-4D97-AF65-F5344CB8AC3E}">
        <p14:creationId xmlns:p14="http://schemas.microsoft.com/office/powerpoint/2010/main" val="19355579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CC68CF2-05DD-8E40-9958-45AD55877CD1}" type="datetimeFigureOut">
              <a:rPr lang="en-US" smtClean="0"/>
              <a:t>2/07/12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A44E2A-F1EA-E749-8C60-B102EA5EEA2E}" type="slidenum">
              <a:rPr lang="en-US" smtClean="0"/>
              <a:t>‹#›</a:t>
            </a:fld>
            <a:endParaRPr lang="en-US"/>
          </a:p>
        </p:txBody>
      </p:sp>
    </p:spTree>
    <p:extLst>
      <p:ext uri="{BB962C8B-B14F-4D97-AF65-F5344CB8AC3E}">
        <p14:creationId xmlns:p14="http://schemas.microsoft.com/office/powerpoint/2010/main" val="31374855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CC68CF2-05DD-8E40-9958-45AD55877CD1}" type="datetimeFigureOut">
              <a:rPr lang="en-US" smtClean="0"/>
              <a:t>2/07/12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A44E2A-F1EA-E749-8C60-B102EA5EEA2E}" type="slidenum">
              <a:rPr lang="en-US" smtClean="0"/>
              <a:t>‹#›</a:t>
            </a:fld>
            <a:endParaRPr lang="en-US"/>
          </a:p>
        </p:txBody>
      </p:sp>
    </p:spTree>
    <p:extLst>
      <p:ext uri="{BB962C8B-B14F-4D97-AF65-F5344CB8AC3E}">
        <p14:creationId xmlns:p14="http://schemas.microsoft.com/office/powerpoint/2010/main" val="19716078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CC68CF2-05DD-8E40-9958-45AD55877CD1}" type="datetimeFigureOut">
              <a:rPr lang="en-US" smtClean="0"/>
              <a:t>2/07/12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4A44E2A-F1EA-E749-8C60-B102EA5EEA2E}" type="slidenum">
              <a:rPr lang="en-US" smtClean="0"/>
              <a:t>‹#›</a:t>
            </a:fld>
            <a:endParaRPr lang="en-US"/>
          </a:p>
        </p:txBody>
      </p:sp>
    </p:spTree>
    <p:extLst>
      <p:ext uri="{BB962C8B-B14F-4D97-AF65-F5344CB8AC3E}">
        <p14:creationId xmlns:p14="http://schemas.microsoft.com/office/powerpoint/2010/main" val="39254638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CC68CF2-05DD-8E40-9958-45AD55877CD1}" type="datetimeFigureOut">
              <a:rPr lang="en-US" smtClean="0"/>
              <a:t>2/07/12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4A44E2A-F1EA-E749-8C60-B102EA5EEA2E}" type="slidenum">
              <a:rPr lang="en-US" smtClean="0"/>
              <a:t>‹#›</a:t>
            </a:fld>
            <a:endParaRPr lang="en-US"/>
          </a:p>
        </p:txBody>
      </p:sp>
    </p:spTree>
    <p:extLst>
      <p:ext uri="{BB962C8B-B14F-4D97-AF65-F5344CB8AC3E}">
        <p14:creationId xmlns:p14="http://schemas.microsoft.com/office/powerpoint/2010/main" val="25288472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CC68CF2-05DD-8E40-9958-45AD55877CD1}" type="datetimeFigureOut">
              <a:rPr lang="en-US" smtClean="0"/>
              <a:t>2/07/12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4A44E2A-F1EA-E749-8C60-B102EA5EEA2E}" type="slidenum">
              <a:rPr lang="en-US" smtClean="0"/>
              <a:t>‹#›</a:t>
            </a:fld>
            <a:endParaRPr lang="en-US"/>
          </a:p>
        </p:txBody>
      </p:sp>
    </p:spTree>
    <p:extLst>
      <p:ext uri="{BB962C8B-B14F-4D97-AF65-F5344CB8AC3E}">
        <p14:creationId xmlns:p14="http://schemas.microsoft.com/office/powerpoint/2010/main" val="15923450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CC68CF2-05DD-8E40-9958-45AD55877CD1}" type="datetimeFigureOut">
              <a:rPr lang="en-US" smtClean="0"/>
              <a:t>2/07/12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4A44E2A-F1EA-E749-8C60-B102EA5EEA2E}" type="slidenum">
              <a:rPr lang="en-US" smtClean="0"/>
              <a:t>‹#›</a:t>
            </a:fld>
            <a:endParaRPr lang="en-US"/>
          </a:p>
        </p:txBody>
      </p:sp>
    </p:spTree>
    <p:extLst>
      <p:ext uri="{BB962C8B-B14F-4D97-AF65-F5344CB8AC3E}">
        <p14:creationId xmlns:p14="http://schemas.microsoft.com/office/powerpoint/2010/main" val="29211615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CC68CF2-05DD-8E40-9958-45AD55877CD1}" type="datetimeFigureOut">
              <a:rPr lang="en-US" smtClean="0"/>
              <a:t>2/07/12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4A44E2A-F1EA-E749-8C60-B102EA5EEA2E}" type="slidenum">
              <a:rPr lang="en-US" smtClean="0"/>
              <a:t>‹#›</a:t>
            </a:fld>
            <a:endParaRPr lang="en-US"/>
          </a:p>
        </p:txBody>
      </p:sp>
    </p:spTree>
    <p:extLst>
      <p:ext uri="{BB962C8B-B14F-4D97-AF65-F5344CB8AC3E}">
        <p14:creationId xmlns:p14="http://schemas.microsoft.com/office/powerpoint/2010/main" val="17514068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CC68CF2-05DD-8E40-9958-45AD55877CD1}" type="datetimeFigureOut">
              <a:rPr lang="en-US" smtClean="0"/>
              <a:t>2/07/12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4A44E2A-F1EA-E749-8C60-B102EA5EEA2E}" type="slidenum">
              <a:rPr lang="en-US" smtClean="0"/>
              <a:t>‹#›</a:t>
            </a:fld>
            <a:endParaRPr lang="en-US"/>
          </a:p>
        </p:txBody>
      </p:sp>
    </p:spTree>
    <p:extLst>
      <p:ext uri="{BB962C8B-B14F-4D97-AF65-F5344CB8AC3E}">
        <p14:creationId xmlns:p14="http://schemas.microsoft.com/office/powerpoint/2010/main" val="78841197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CC68CF2-05DD-8E40-9958-45AD55877CD1}" type="datetimeFigureOut">
              <a:rPr lang="en-US" smtClean="0"/>
              <a:t>2/07/12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4A44E2A-F1EA-E749-8C60-B102EA5EEA2E}" type="slidenum">
              <a:rPr lang="en-US" smtClean="0"/>
              <a:t>‹#›</a:t>
            </a:fld>
            <a:endParaRPr lang="en-US"/>
          </a:p>
        </p:txBody>
      </p:sp>
    </p:spTree>
    <p:extLst>
      <p:ext uri="{BB962C8B-B14F-4D97-AF65-F5344CB8AC3E}">
        <p14:creationId xmlns:p14="http://schemas.microsoft.com/office/powerpoint/2010/main" val="14188328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1779C3A2-39F6-0546-87C0-171232463DCB}" type="slidenum">
              <a:rPr lang="en-US" smtClean="0"/>
              <a:pPr/>
              <a:t>1</a:t>
            </a:fld>
            <a:endParaRPr lang="en-US"/>
          </a:p>
        </p:txBody>
      </p:sp>
      <p:sp>
        <p:nvSpPr>
          <p:cNvPr id="3" name="Text Placeholder 4"/>
          <p:cNvSpPr txBox="1">
            <a:spLocks/>
          </p:cNvSpPr>
          <p:nvPr/>
        </p:nvSpPr>
        <p:spPr>
          <a:xfrm>
            <a:off x="94071" y="2479769"/>
            <a:ext cx="5385568" cy="1811993"/>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US" sz="3600" b="1" i="1" dirty="0" smtClean="0">
                <a:solidFill>
                  <a:schemeClr val="bg1"/>
                </a:solidFill>
              </a:rPr>
              <a:t>Learning from </a:t>
            </a:r>
            <a:r>
              <a:rPr lang="en-US" sz="3600" b="1" i="1" dirty="0" err="1" smtClean="0">
                <a:solidFill>
                  <a:schemeClr val="bg1"/>
                </a:solidFill>
              </a:rPr>
              <a:t>imGoats</a:t>
            </a:r>
            <a:r>
              <a:rPr lang="en-US" sz="3600" b="1" i="1" dirty="0" smtClean="0">
                <a:solidFill>
                  <a:schemeClr val="bg1"/>
                </a:solidFill>
              </a:rPr>
              <a:t> experiences </a:t>
            </a:r>
            <a:br>
              <a:rPr lang="en-US" sz="3600" b="1" i="1" dirty="0" smtClean="0">
                <a:solidFill>
                  <a:schemeClr val="bg1"/>
                </a:solidFill>
              </a:rPr>
            </a:br>
            <a:r>
              <a:rPr lang="en-US" sz="3600" b="1" i="1" dirty="0" smtClean="0">
                <a:solidFill>
                  <a:schemeClr val="bg1"/>
                </a:solidFill>
              </a:rPr>
              <a:t>with Outcome Mapping  </a:t>
            </a:r>
            <a:endParaRPr lang="en-US" sz="3600" b="1" i="1" dirty="0">
              <a:solidFill>
                <a:schemeClr val="bg1"/>
              </a:solidFill>
            </a:endParaRPr>
          </a:p>
        </p:txBody>
      </p:sp>
    </p:spTree>
    <p:extLst>
      <p:ext uri="{BB962C8B-B14F-4D97-AF65-F5344CB8AC3E}">
        <p14:creationId xmlns:p14="http://schemas.microsoft.com/office/powerpoint/2010/main" val="4219015453"/>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556601202"/>
              </p:ext>
            </p:extLst>
          </p:nvPr>
        </p:nvGraphicFramePr>
        <p:xfrm>
          <a:off x="457200" y="1402716"/>
          <a:ext cx="8229600" cy="5125719"/>
        </p:xfrm>
        <a:graphic>
          <a:graphicData uri="http://schemas.openxmlformats.org/drawingml/2006/table">
            <a:tbl>
              <a:tblPr firstRow="1" bandRow="1">
                <a:tableStyleId>{9D7B26C5-4107-4FEC-AEDC-1716B250A1EF}</a:tableStyleId>
              </a:tblPr>
              <a:tblGrid>
                <a:gridCol w="1676400"/>
                <a:gridCol w="6553200"/>
              </a:tblGrid>
              <a:tr h="370840">
                <a:tc>
                  <a:txBody>
                    <a:bodyPr/>
                    <a:lstStyle/>
                    <a:p>
                      <a:pPr algn="ctr"/>
                      <a:r>
                        <a:rPr lang="en-US" dirty="0" smtClean="0"/>
                        <a:t>Date</a:t>
                      </a:r>
                      <a:endParaRPr lang="en-US" dirty="0"/>
                    </a:p>
                  </a:txBody>
                  <a:tcPr/>
                </a:tc>
                <a:tc>
                  <a:txBody>
                    <a:bodyPr/>
                    <a:lstStyle/>
                    <a:p>
                      <a:pPr algn="ctr"/>
                      <a:r>
                        <a:rPr lang="en-US" dirty="0" smtClean="0"/>
                        <a:t>Activities/Key Questions</a:t>
                      </a:r>
                      <a:endParaRPr lang="en-US" dirty="0"/>
                    </a:p>
                  </a:txBody>
                  <a:tcPr/>
                </a:tc>
              </a:tr>
              <a:tr h="370840">
                <a:tc>
                  <a:txBody>
                    <a:bodyPr/>
                    <a:lstStyle/>
                    <a:p>
                      <a:r>
                        <a:rPr lang="en-US" dirty="0" smtClean="0"/>
                        <a:t>Mon pm</a:t>
                      </a:r>
                      <a:endParaRPr lang="en-US" dirty="0"/>
                    </a:p>
                  </a:txBody>
                  <a:tcPr/>
                </a:tc>
                <a:tc>
                  <a:txBody>
                    <a:bodyPr/>
                    <a:lstStyle/>
                    <a:p>
                      <a:r>
                        <a:rPr lang="en-US" b="1" dirty="0" smtClean="0"/>
                        <a:t>Introduction</a:t>
                      </a:r>
                      <a:r>
                        <a:rPr lang="en-US" baseline="0" dirty="0" smtClean="0"/>
                        <a:t>: Outcome Mapping (OM) and its </a:t>
                      </a:r>
                      <a:r>
                        <a:rPr lang="en-US" baseline="0" dirty="0" smtClean="0"/>
                        <a:t>role in </a:t>
                      </a:r>
                      <a:r>
                        <a:rPr lang="en-US" baseline="0" dirty="0" err="1" smtClean="0"/>
                        <a:t>imGoats</a:t>
                      </a:r>
                      <a:endParaRPr lang="en-US" baseline="0" dirty="0" smtClean="0"/>
                    </a:p>
                    <a:p>
                      <a:r>
                        <a:rPr lang="en-US" b="1" dirty="0" smtClean="0"/>
                        <a:t>Q</a:t>
                      </a:r>
                      <a:r>
                        <a:rPr lang="en-US" dirty="0" smtClean="0"/>
                        <a:t>: How did we put Outcome Mapping (or other</a:t>
                      </a:r>
                      <a:r>
                        <a:rPr lang="en-US" baseline="0" dirty="0" smtClean="0"/>
                        <a:t> </a:t>
                      </a:r>
                      <a:r>
                        <a:rPr lang="en-US" dirty="0" smtClean="0"/>
                        <a:t>monitoring) into practice?</a:t>
                      </a:r>
                    </a:p>
                    <a:p>
                      <a:r>
                        <a:rPr lang="en-US" b="1" dirty="0" smtClean="0"/>
                        <a:t>Guidance for</a:t>
                      </a:r>
                      <a:r>
                        <a:rPr lang="en-US" b="1" baseline="0" dirty="0" smtClean="0"/>
                        <a:t> this session</a:t>
                      </a:r>
                      <a:endParaRPr lang="en-US" b="1" dirty="0" smtClean="0"/>
                    </a:p>
                    <a:p>
                      <a:r>
                        <a:rPr lang="en-US" b="1" dirty="0" smtClean="0"/>
                        <a:t>Summary</a:t>
                      </a:r>
                      <a:r>
                        <a:rPr lang="en-US" b="1" baseline="0" dirty="0" smtClean="0"/>
                        <a:t> of key points and emerging questions</a:t>
                      </a:r>
                      <a:endParaRPr lang="en-US" b="1" dirty="0"/>
                    </a:p>
                  </a:txBody>
                  <a:tcPr/>
                </a:tc>
              </a:tr>
              <a:tr h="370840">
                <a:tc>
                  <a:txBody>
                    <a:bodyPr/>
                    <a:lstStyle/>
                    <a:p>
                      <a:r>
                        <a:rPr lang="en-US" dirty="0" smtClean="0"/>
                        <a:t>Tues</a:t>
                      </a:r>
                      <a:r>
                        <a:rPr lang="en-US" baseline="0" dirty="0" smtClean="0"/>
                        <a:t> am</a:t>
                      </a:r>
                      <a:endParaRPr lang="en-US" dirty="0"/>
                    </a:p>
                  </a:txBody>
                  <a:tcPr/>
                </a:tc>
                <a:tc>
                  <a:txBody>
                    <a:bodyPr/>
                    <a:lstStyle/>
                    <a:p>
                      <a:r>
                        <a:rPr lang="en-US" b="1" dirty="0" smtClean="0"/>
                        <a:t>Q: </a:t>
                      </a:r>
                      <a:r>
                        <a:rPr lang="en-US" dirty="0" smtClean="0"/>
                        <a:t>What went well and less</a:t>
                      </a:r>
                      <a:r>
                        <a:rPr lang="en-US" baseline="0" dirty="0" smtClean="0"/>
                        <a:t> well in our application of OM (or other monitoring)?</a:t>
                      </a:r>
                    </a:p>
                    <a:p>
                      <a:r>
                        <a:rPr lang="en-US" b="1" dirty="0" smtClean="0"/>
                        <a:t>Guidance for</a:t>
                      </a:r>
                      <a:r>
                        <a:rPr lang="en-US" b="1" baseline="0" dirty="0" smtClean="0"/>
                        <a:t> this session</a:t>
                      </a:r>
                      <a:endParaRPr lang="en-US" b="1" dirty="0" smtClean="0"/>
                    </a:p>
                    <a:p>
                      <a:r>
                        <a:rPr lang="en-US" b="1" dirty="0" smtClean="0"/>
                        <a:t>Summary</a:t>
                      </a:r>
                      <a:r>
                        <a:rPr lang="en-US" b="1" baseline="0" dirty="0" smtClean="0"/>
                        <a:t> of key points and emerging questions</a:t>
                      </a:r>
                      <a:endParaRPr lang="en-US" b="1" dirty="0" smtClean="0"/>
                    </a:p>
                  </a:txBody>
                  <a:tcPr/>
                </a:tc>
              </a:tr>
              <a:tr h="370840">
                <a:tc>
                  <a:txBody>
                    <a:bodyPr/>
                    <a:lstStyle/>
                    <a:p>
                      <a:r>
                        <a:rPr lang="en-US" dirty="0" smtClean="0"/>
                        <a:t>Tues</a:t>
                      </a:r>
                      <a:r>
                        <a:rPr lang="en-US" baseline="0" dirty="0" smtClean="0"/>
                        <a:t> pm</a:t>
                      </a:r>
                      <a:endParaRPr lang="en-US" dirty="0"/>
                    </a:p>
                  </a:txBody>
                  <a:tcPr/>
                </a:tc>
                <a:tc>
                  <a:txBody>
                    <a:bodyPr/>
                    <a:lstStyle/>
                    <a:p>
                      <a:r>
                        <a:rPr lang="en-US" b="1" dirty="0" smtClean="0"/>
                        <a:t>Q: </a:t>
                      </a:r>
                      <a:r>
                        <a:rPr lang="en-US" dirty="0" smtClean="0"/>
                        <a:t>What did we learn (via OM or other monitoring) about progress towards desired</a:t>
                      </a:r>
                      <a:r>
                        <a:rPr lang="en-US" baseline="0" dirty="0" smtClean="0"/>
                        <a:t> outcomes for each boundary partner?</a:t>
                      </a:r>
                    </a:p>
                    <a:p>
                      <a:r>
                        <a:rPr lang="en-US" b="1" dirty="0" smtClean="0"/>
                        <a:t>Guidance for</a:t>
                      </a:r>
                      <a:r>
                        <a:rPr lang="en-US" b="1" baseline="0" dirty="0" smtClean="0"/>
                        <a:t> this session</a:t>
                      </a:r>
                      <a:endParaRPr lang="en-US" b="1" dirty="0" smtClean="0"/>
                    </a:p>
                    <a:p>
                      <a:r>
                        <a:rPr lang="en-US" b="1" dirty="0" smtClean="0"/>
                        <a:t>Summary</a:t>
                      </a:r>
                      <a:r>
                        <a:rPr lang="en-US" b="1" baseline="0" dirty="0" smtClean="0"/>
                        <a:t> of key points and emerging questions</a:t>
                      </a:r>
                      <a:endParaRPr lang="en-US" b="1" dirty="0" smtClean="0"/>
                    </a:p>
                  </a:txBody>
                  <a:tcPr/>
                </a:tc>
              </a:tr>
              <a:tr h="370840">
                <a:tc>
                  <a:txBody>
                    <a:bodyPr/>
                    <a:lstStyle/>
                    <a:p>
                      <a:r>
                        <a:rPr lang="en-US" dirty="0" smtClean="0"/>
                        <a:t>Wed</a:t>
                      </a:r>
                      <a:r>
                        <a:rPr lang="en-US" baseline="0" dirty="0" smtClean="0"/>
                        <a:t> am</a:t>
                      </a:r>
                      <a:endParaRPr lang="en-US" dirty="0"/>
                    </a:p>
                  </a:txBody>
                  <a:tcPr/>
                </a:tc>
                <a:tc>
                  <a:txBody>
                    <a:bodyPr/>
                    <a:lstStyle/>
                    <a:p>
                      <a:r>
                        <a:rPr lang="en-US" b="1" dirty="0" smtClean="0"/>
                        <a:t>Q: </a:t>
                      </a:r>
                      <a:r>
                        <a:rPr lang="en-US" b="0" dirty="0" smtClean="0"/>
                        <a:t>What</a:t>
                      </a:r>
                      <a:r>
                        <a:rPr lang="en-US" b="1" baseline="0" dirty="0" smtClean="0"/>
                        <a:t> </a:t>
                      </a:r>
                      <a:r>
                        <a:rPr lang="en-US" b="0" baseline="0" dirty="0" smtClean="0"/>
                        <a:t>is the way forward with OM in </a:t>
                      </a:r>
                      <a:r>
                        <a:rPr lang="en-US" b="0" baseline="0" dirty="0" err="1" smtClean="0"/>
                        <a:t>imGoats</a:t>
                      </a:r>
                      <a:r>
                        <a:rPr lang="en-US" b="0" baseline="0" dirty="0" smtClean="0"/>
                        <a:t>?</a:t>
                      </a:r>
                    </a:p>
                    <a:p>
                      <a:r>
                        <a:rPr lang="en-US" b="1" dirty="0" smtClean="0"/>
                        <a:t>Guidance for</a:t>
                      </a:r>
                      <a:r>
                        <a:rPr lang="en-US" b="1" baseline="0" dirty="0" smtClean="0"/>
                        <a:t> this session</a:t>
                      </a:r>
                      <a:endParaRPr lang="en-US" b="1" dirty="0" smtClean="0"/>
                    </a:p>
                    <a:p>
                      <a:r>
                        <a:rPr lang="en-US" b="1" dirty="0" smtClean="0"/>
                        <a:t>Summary</a:t>
                      </a:r>
                      <a:r>
                        <a:rPr lang="en-US" b="1" baseline="0" dirty="0" smtClean="0"/>
                        <a:t> of key points and emerging questions</a:t>
                      </a:r>
                      <a:endParaRPr lang="en-US" b="1" dirty="0"/>
                    </a:p>
                  </a:txBody>
                  <a:tcPr/>
                </a:tc>
              </a:tr>
            </a:tbl>
          </a:graphicData>
        </a:graphic>
      </p:graphicFrame>
      <p:sp>
        <p:nvSpPr>
          <p:cNvPr id="4" name="Slide Number Placeholder 3"/>
          <p:cNvSpPr>
            <a:spLocks noGrp="1"/>
          </p:cNvSpPr>
          <p:nvPr>
            <p:ph type="sldNum" sz="quarter" idx="12"/>
          </p:nvPr>
        </p:nvSpPr>
        <p:spPr/>
        <p:txBody>
          <a:bodyPr/>
          <a:lstStyle/>
          <a:p>
            <a:fld id="{1779C3A2-39F6-0546-87C0-171232463DCB}" type="slidenum">
              <a:rPr lang="en-US" smtClean="0"/>
              <a:pPr/>
              <a:t>2</a:t>
            </a:fld>
            <a:endParaRPr lang="en-US"/>
          </a:p>
        </p:txBody>
      </p:sp>
    </p:spTree>
    <p:extLst>
      <p:ext uri="{BB962C8B-B14F-4D97-AF65-F5344CB8AC3E}">
        <p14:creationId xmlns:p14="http://schemas.microsoft.com/office/powerpoint/2010/main" val="3065511109"/>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5912"/>
          </a:xfrm>
        </p:spPr>
        <p:txBody>
          <a:bodyPr>
            <a:normAutofit/>
          </a:bodyPr>
          <a:lstStyle/>
          <a:p>
            <a:r>
              <a:rPr lang="en-US" sz="3600" dirty="0" smtClean="0"/>
              <a:t>Outcome Mapping &amp; its role in </a:t>
            </a:r>
            <a:r>
              <a:rPr lang="en-US" sz="3600" dirty="0" err="1" smtClean="0"/>
              <a:t>imGoats</a:t>
            </a:r>
            <a:endParaRPr lang="en-US" sz="3600" dirty="0"/>
          </a:p>
        </p:txBody>
      </p:sp>
      <p:sp>
        <p:nvSpPr>
          <p:cNvPr id="3" name="Content Placeholder 2"/>
          <p:cNvSpPr>
            <a:spLocks noGrp="1"/>
          </p:cNvSpPr>
          <p:nvPr>
            <p:ph idx="1"/>
          </p:nvPr>
        </p:nvSpPr>
        <p:spPr>
          <a:xfrm>
            <a:off x="457200" y="1140550"/>
            <a:ext cx="8229600" cy="5397038"/>
          </a:xfrm>
        </p:spPr>
        <p:txBody>
          <a:bodyPr>
            <a:noAutofit/>
          </a:bodyPr>
          <a:lstStyle/>
          <a:p>
            <a:r>
              <a:rPr lang="en-US" sz="2400" dirty="0" smtClean="0"/>
              <a:t>OM is a method/approach for P, M&amp;E</a:t>
            </a:r>
          </a:p>
          <a:p>
            <a:pPr marL="457200" indent="-457200"/>
            <a:r>
              <a:rPr lang="en-US" sz="2400" dirty="0"/>
              <a:t>Focuses on </a:t>
            </a:r>
            <a:r>
              <a:rPr lang="en-US" sz="2400" dirty="0" err="1"/>
              <a:t>behaviour</a:t>
            </a:r>
            <a:r>
              <a:rPr lang="en-US" sz="2400" dirty="0"/>
              <a:t> changes in </a:t>
            </a:r>
            <a:r>
              <a:rPr lang="en-US" sz="2400" dirty="0" smtClean="0"/>
              <a:t>boundary partners</a:t>
            </a:r>
            <a:r>
              <a:rPr lang="en-US" sz="2400" dirty="0"/>
              <a:t>; what Boundary Partners are doing differently and how their relationships </a:t>
            </a:r>
            <a:r>
              <a:rPr lang="en-US" sz="2400" dirty="0" smtClean="0"/>
              <a:t>with each other are </a:t>
            </a:r>
            <a:r>
              <a:rPr lang="en-US" sz="2400" dirty="0"/>
              <a:t>changing</a:t>
            </a:r>
          </a:p>
          <a:p>
            <a:pPr marL="457200" indent="-457200"/>
            <a:r>
              <a:rPr lang="en-US" sz="2400" dirty="0"/>
              <a:t>OM involves identifying key changes (for each BP) that </a:t>
            </a:r>
            <a:r>
              <a:rPr lang="en-US" sz="2400" dirty="0" err="1"/>
              <a:t>imGoats</a:t>
            </a:r>
            <a:r>
              <a:rPr lang="en-US" sz="2400" dirty="0"/>
              <a:t> believes lie </a:t>
            </a:r>
            <a:r>
              <a:rPr lang="en-US" sz="2400" b="1" dirty="0"/>
              <a:t>along the pathway</a:t>
            </a:r>
            <a:r>
              <a:rPr lang="en-US" sz="2400" dirty="0"/>
              <a:t> to impacts (e.g., well-functioning value chain, increased producer </a:t>
            </a:r>
            <a:r>
              <a:rPr lang="en-US" sz="2400" dirty="0" smtClean="0"/>
              <a:t>incomes, </a:t>
            </a:r>
            <a:r>
              <a:rPr lang="en-US" sz="2400" dirty="0" err="1" smtClean="0"/>
              <a:t>favourable</a:t>
            </a:r>
            <a:r>
              <a:rPr lang="en-US" sz="2400" dirty="0" smtClean="0"/>
              <a:t> policy environment)</a:t>
            </a:r>
          </a:p>
          <a:p>
            <a:pPr marL="457200" indent="-457200"/>
            <a:r>
              <a:rPr lang="en-US" sz="2400" dirty="0" smtClean="0"/>
              <a:t>In </a:t>
            </a:r>
            <a:r>
              <a:rPr lang="en-US" sz="2400" dirty="0" err="1" smtClean="0"/>
              <a:t>imGoats</a:t>
            </a:r>
            <a:r>
              <a:rPr lang="en-US" sz="2400" dirty="0" smtClean="0"/>
              <a:t> the main role envisioned for OM was</a:t>
            </a:r>
            <a:r>
              <a:rPr lang="en-US" sz="2400" dirty="0"/>
              <a:t> </a:t>
            </a:r>
            <a:r>
              <a:rPr lang="en-US" sz="2400" dirty="0" smtClean="0"/>
              <a:t>to enable the gathering of timely monitoring data for project management and generate information relevant to evaluation</a:t>
            </a:r>
          </a:p>
          <a:p>
            <a:pPr marL="0" indent="0" algn="ctr">
              <a:buNone/>
            </a:pPr>
            <a:r>
              <a:rPr lang="en-US" sz="2400" dirty="0" smtClean="0"/>
              <a:t>P </a:t>
            </a:r>
            <a:r>
              <a:rPr lang="en-US" sz="2400" dirty="0" smtClean="0">
                <a:latin typeface="Wingdings"/>
                <a:ea typeface="Wingdings"/>
                <a:cs typeface="Wingdings"/>
                <a:sym typeface="Wingdings"/>
              </a:rPr>
              <a:t></a:t>
            </a:r>
            <a:r>
              <a:rPr lang="en-US" sz="2400" dirty="0" smtClean="0"/>
              <a:t> </a:t>
            </a:r>
            <a:r>
              <a:rPr lang="en-US" sz="4000" dirty="0" smtClean="0"/>
              <a:t>M</a:t>
            </a:r>
            <a:r>
              <a:rPr lang="en-US" sz="2400" dirty="0" smtClean="0"/>
              <a:t> </a:t>
            </a:r>
            <a:r>
              <a:rPr lang="en-US" sz="2400" dirty="0" smtClean="0">
                <a:latin typeface="Wingdings"/>
                <a:ea typeface="Wingdings"/>
                <a:cs typeface="Wingdings"/>
                <a:sym typeface="Wingdings"/>
              </a:rPr>
              <a:t></a:t>
            </a:r>
            <a:r>
              <a:rPr lang="en-US" sz="2400" dirty="0" smtClean="0">
                <a:sym typeface="Wingdings"/>
              </a:rPr>
              <a:t> E</a:t>
            </a:r>
            <a:endParaRPr lang="en-US" sz="2400" dirty="0" smtClean="0"/>
          </a:p>
        </p:txBody>
      </p:sp>
    </p:spTree>
    <p:extLst>
      <p:ext uri="{BB962C8B-B14F-4D97-AF65-F5344CB8AC3E}">
        <p14:creationId xmlns:p14="http://schemas.microsoft.com/office/powerpoint/2010/main" val="3477084247"/>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44600"/>
          </a:xfrm>
        </p:spPr>
        <p:txBody>
          <a:bodyPr>
            <a:noAutofit/>
          </a:bodyPr>
          <a:lstStyle/>
          <a:p>
            <a:r>
              <a:rPr lang="en-US" sz="3200" dirty="0" smtClean="0"/>
              <a:t>Outcome Mapping &amp; its purpose in </a:t>
            </a:r>
            <a:r>
              <a:rPr lang="en-US" sz="3200" dirty="0" err="1" smtClean="0"/>
              <a:t>imGoats</a:t>
            </a:r>
            <a:endParaRPr lang="en-US" sz="3200" dirty="0"/>
          </a:p>
        </p:txBody>
      </p:sp>
      <p:sp>
        <p:nvSpPr>
          <p:cNvPr id="3" name="Content Placeholder 2"/>
          <p:cNvSpPr>
            <a:spLocks noGrp="1"/>
          </p:cNvSpPr>
          <p:nvPr>
            <p:ph idx="1"/>
          </p:nvPr>
        </p:nvSpPr>
        <p:spPr>
          <a:xfrm>
            <a:off x="241905" y="919238"/>
            <a:ext cx="8660189" cy="5527524"/>
          </a:xfrm>
        </p:spPr>
        <p:txBody>
          <a:bodyPr>
            <a:noAutofit/>
          </a:bodyPr>
          <a:lstStyle/>
          <a:p>
            <a:pPr marL="0" indent="0">
              <a:buNone/>
            </a:pPr>
            <a:r>
              <a:rPr lang="en-US" sz="2400" dirty="0" smtClean="0"/>
              <a:t>OM is intended to help answer key Qs: </a:t>
            </a:r>
          </a:p>
          <a:p>
            <a:r>
              <a:rPr lang="en-US" sz="2400" dirty="0" smtClean="0"/>
              <a:t>At the design stage  </a:t>
            </a:r>
          </a:p>
          <a:p>
            <a:pPr lvl="1"/>
            <a:r>
              <a:rPr lang="en-US" sz="1800" dirty="0" smtClean="0"/>
              <a:t>Broadly speaking, what would total success look like? (Vision)</a:t>
            </a:r>
          </a:p>
          <a:p>
            <a:pPr lvl="1"/>
            <a:r>
              <a:rPr lang="en-US" sz="1800" dirty="0"/>
              <a:t>How can </a:t>
            </a:r>
            <a:r>
              <a:rPr lang="en-US" sz="1800" dirty="0" err="1"/>
              <a:t>imGoats</a:t>
            </a:r>
            <a:r>
              <a:rPr lang="en-US" sz="1800" dirty="0"/>
              <a:t> best support achievement of the vision? (Mission</a:t>
            </a:r>
            <a:r>
              <a:rPr lang="en-US" sz="1800" dirty="0" smtClean="0"/>
              <a:t>)</a:t>
            </a:r>
          </a:p>
          <a:p>
            <a:pPr lvl="1"/>
            <a:r>
              <a:rPr lang="en-US" sz="1800" dirty="0" smtClean="0"/>
              <a:t>With whom are we working directly / intending to influence?  (Boundary Partners)</a:t>
            </a:r>
          </a:p>
          <a:p>
            <a:pPr lvl="1"/>
            <a:r>
              <a:rPr lang="en-CA" sz="1800" dirty="0"/>
              <a:t>Ideally, in order to contribute to the vision, how would the boundary partner be behaving? </a:t>
            </a:r>
            <a:r>
              <a:rPr lang="en-CA" sz="1800" dirty="0" smtClean="0"/>
              <a:t>(Outcome statements)</a:t>
            </a:r>
          </a:p>
          <a:p>
            <a:pPr lvl="1"/>
            <a:r>
              <a:rPr lang="en-US" sz="1800" dirty="0" smtClean="0"/>
              <a:t>What changes do we expect to see in BPs as a direct result of our efforts?  What further changes would we like and love to see?  (Progress Markers)</a:t>
            </a:r>
          </a:p>
          <a:p>
            <a:pPr marL="285750"/>
            <a:r>
              <a:rPr lang="en-US" sz="2400" dirty="0" smtClean="0"/>
              <a:t>During implementation</a:t>
            </a:r>
            <a:endParaRPr lang="en-US" sz="2400" dirty="0"/>
          </a:p>
          <a:p>
            <a:pPr marL="857250" lvl="1" indent="-457200"/>
            <a:r>
              <a:rPr lang="en-US" sz="1800" dirty="0" smtClean="0"/>
              <a:t>Are we on the right track towards the outcomes that we intend to contribute towards? (Monitoring)</a:t>
            </a:r>
          </a:p>
          <a:p>
            <a:pPr marL="857250" lvl="1" indent="-457200"/>
            <a:r>
              <a:rPr lang="en-US" sz="1800" dirty="0" smtClean="0"/>
              <a:t>What unexpected changes are occurring?</a:t>
            </a:r>
          </a:p>
          <a:p>
            <a:pPr marL="857250" lvl="1" indent="-457200"/>
            <a:r>
              <a:rPr lang="en-US" sz="1800" dirty="0" smtClean="0"/>
              <a:t>What changes in our strategies are needed in order to get on track? (Decision-making/project management)</a:t>
            </a:r>
          </a:p>
          <a:p>
            <a:pPr marL="285750"/>
            <a:r>
              <a:rPr lang="en-US" sz="2200" dirty="0" smtClean="0"/>
              <a:t>To enable/support evaluation</a:t>
            </a:r>
          </a:p>
          <a:p>
            <a:pPr marL="685800" lvl="1"/>
            <a:r>
              <a:rPr lang="en-US" sz="1800" dirty="0" smtClean="0"/>
              <a:t>Well-documented </a:t>
            </a:r>
            <a:r>
              <a:rPr lang="en-US" sz="1800" dirty="0"/>
              <a:t>e</a:t>
            </a:r>
            <a:r>
              <a:rPr lang="en-US" sz="1800" dirty="0" smtClean="0"/>
              <a:t>vidence of change along credible pathways to expected impacts</a:t>
            </a:r>
          </a:p>
        </p:txBody>
      </p:sp>
    </p:spTree>
    <p:extLst>
      <p:ext uri="{BB962C8B-B14F-4D97-AF65-F5344CB8AC3E}">
        <p14:creationId xmlns:p14="http://schemas.microsoft.com/office/powerpoint/2010/main" val="1883878924"/>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100666837"/>
              </p:ext>
            </p:extLst>
          </p:nvPr>
        </p:nvGraphicFramePr>
        <p:xfrm>
          <a:off x="228398" y="295386"/>
          <a:ext cx="8782553" cy="6143317"/>
        </p:xfrm>
        <a:graphic>
          <a:graphicData uri="http://schemas.openxmlformats.org/drawingml/2006/table">
            <a:tbl>
              <a:tblPr/>
              <a:tblGrid>
                <a:gridCol w="3025221"/>
                <a:gridCol w="3108476"/>
                <a:gridCol w="2648856"/>
              </a:tblGrid>
              <a:tr h="633516">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2000" b="1" i="0" u="none" strike="noStrike" cap="none" normalizeH="0" baseline="0" dirty="0" smtClean="0">
                          <a:ln>
                            <a:noFill/>
                          </a:ln>
                          <a:solidFill>
                            <a:schemeClr val="bg1"/>
                          </a:solidFill>
                          <a:effectLst/>
                          <a:latin typeface="Arial" charset="0"/>
                        </a:rPr>
                        <a:t>Intentional design</a:t>
                      </a:r>
                    </a:p>
                  </a:txBody>
                  <a:tcPr marT="45718" marB="45718" horzOverflow="overflow">
                    <a:lnL w="19050" cap="flat" cmpd="sng" algn="ctr">
                      <a:solidFill>
                        <a:schemeClr val="bg1"/>
                      </a:solidFill>
                      <a:prstDash val="solid"/>
                      <a:round/>
                      <a:headEnd type="none" w="sm" len="sm"/>
                      <a:tailEnd type="none" w="sm" len="sm"/>
                    </a:lnL>
                    <a:lnR w="57150" cap="flat" cmpd="sng" algn="ctr">
                      <a:solidFill>
                        <a:schemeClr val="bg1"/>
                      </a:solidFill>
                      <a:prstDash val="solid"/>
                      <a:round/>
                      <a:headEnd type="none" w="sm" len="sm"/>
                      <a:tailEnd type="none" w="sm" len="sm"/>
                    </a:lnR>
                    <a:lnT w="19050" cap="flat" cmpd="sng" algn="ctr">
                      <a:solidFill>
                        <a:schemeClr val="bg1"/>
                      </a:solidFill>
                      <a:prstDash val="solid"/>
                      <a:round/>
                      <a:headEnd type="none" w="sm" len="sm"/>
                      <a:tailEnd type="none" w="sm" len="sm"/>
                    </a:lnT>
                    <a:lnB w="19050" cap="flat" cmpd="sng" algn="ctr">
                      <a:solidFill>
                        <a:schemeClr val="bg1"/>
                      </a:solidFill>
                      <a:prstDash val="solid"/>
                      <a:round/>
                      <a:headEnd type="none" w="med" len="med"/>
                      <a:tailEnd type="none" w="med" len="med"/>
                    </a:lnB>
                    <a:lnTlToBr>
                      <a:noFill/>
                    </a:lnTlToBr>
                    <a:lnBlToTr>
                      <a:noFill/>
                    </a:lnBlToTr>
                    <a:solidFill>
                      <a:srgbClr val="AD1F03"/>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NZ" sz="2000" b="1" i="0" u="none" strike="noStrike" cap="none" normalizeH="0" baseline="0" dirty="0" smtClean="0">
                          <a:ln>
                            <a:noFill/>
                          </a:ln>
                          <a:solidFill>
                            <a:schemeClr val="bg1"/>
                          </a:solidFill>
                          <a:effectLst/>
                          <a:latin typeface="Arial" charset="0"/>
                        </a:rPr>
                        <a:t>Monitoring</a:t>
                      </a:r>
                      <a:endParaRPr kumimoji="0" lang="en-AU" sz="2000" b="1" i="0" u="none" strike="noStrike" cap="none" normalizeH="0" baseline="0" dirty="0" smtClean="0">
                        <a:ln>
                          <a:noFill/>
                        </a:ln>
                        <a:solidFill>
                          <a:schemeClr val="bg1"/>
                        </a:solidFill>
                        <a:effectLst/>
                        <a:latin typeface="Arial" charset="0"/>
                      </a:endParaRPr>
                    </a:p>
                  </a:txBody>
                  <a:tcPr marT="45718" marB="45718" horzOverflow="overflow">
                    <a:lnL w="57150" cap="flat" cmpd="sng" algn="ctr">
                      <a:solidFill>
                        <a:schemeClr val="bg1"/>
                      </a:solidFill>
                      <a:prstDash val="solid"/>
                      <a:round/>
                      <a:headEnd type="none" w="sm" len="sm"/>
                      <a:tailEnd type="none" w="sm" len="sm"/>
                    </a:lnL>
                    <a:lnR w="57150" cap="flat" cmpd="sng" algn="ctr">
                      <a:solidFill>
                        <a:schemeClr val="bg1"/>
                      </a:solidFill>
                      <a:prstDash val="solid"/>
                      <a:round/>
                      <a:headEnd type="none" w="sm" len="sm"/>
                      <a:tailEnd type="none" w="sm" len="sm"/>
                    </a:lnR>
                    <a:lnT w="19050" cap="flat" cmpd="sng" algn="ctr">
                      <a:solidFill>
                        <a:schemeClr val="bg1"/>
                      </a:solidFill>
                      <a:prstDash val="solid"/>
                      <a:round/>
                      <a:headEnd type="none" w="sm" len="sm"/>
                      <a:tailEnd type="none" w="sm" len="sm"/>
                    </a:lnT>
                    <a:lnB w="19050" cap="flat" cmpd="sng" algn="ctr">
                      <a:solidFill>
                        <a:schemeClr val="bg1"/>
                      </a:solidFill>
                      <a:prstDash val="solid"/>
                      <a:round/>
                      <a:headEnd type="none" w="med" len="med"/>
                      <a:tailEnd type="none" w="med" len="med"/>
                    </a:lnB>
                    <a:lnTlToBr>
                      <a:noFill/>
                    </a:lnTlToBr>
                    <a:lnBlToTr>
                      <a:noFill/>
                    </a:lnBlToTr>
                    <a:solidFill>
                      <a:srgbClr val="AD1F03"/>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NZ" sz="2000" b="1" i="0" u="none" strike="noStrike" cap="none" normalizeH="0" baseline="0" smtClean="0">
                          <a:ln>
                            <a:noFill/>
                          </a:ln>
                          <a:solidFill>
                            <a:schemeClr val="bg1"/>
                          </a:solidFill>
                          <a:effectLst/>
                          <a:latin typeface="Arial" charset="0"/>
                        </a:rPr>
                        <a:t>Evaluation</a:t>
                      </a:r>
                      <a:endParaRPr kumimoji="0" lang="en-AU" sz="2000" b="1" i="0" u="none" strike="noStrike" cap="none" normalizeH="0" baseline="0" smtClean="0">
                        <a:ln>
                          <a:noFill/>
                        </a:ln>
                        <a:solidFill>
                          <a:schemeClr val="bg1"/>
                        </a:solidFill>
                        <a:effectLst/>
                        <a:latin typeface="Arial" charset="0"/>
                      </a:endParaRPr>
                    </a:p>
                  </a:txBody>
                  <a:tcPr marT="45718" marB="45718" horzOverflow="overflow">
                    <a:lnL w="57150" cap="flat" cmpd="sng" algn="ctr">
                      <a:solidFill>
                        <a:schemeClr val="bg1"/>
                      </a:solidFill>
                      <a:prstDash val="solid"/>
                      <a:round/>
                      <a:headEnd type="none" w="sm" len="sm"/>
                      <a:tailEnd type="none" w="sm" len="sm"/>
                    </a:lnL>
                    <a:lnR w="19050" cap="flat" cmpd="sng" algn="ctr">
                      <a:solidFill>
                        <a:schemeClr val="bg1"/>
                      </a:solidFill>
                      <a:prstDash val="solid"/>
                      <a:round/>
                      <a:headEnd type="none" w="sm" len="sm"/>
                      <a:tailEnd type="none" w="sm" len="sm"/>
                    </a:lnR>
                    <a:lnT w="19050" cap="flat" cmpd="sng" algn="ctr">
                      <a:solidFill>
                        <a:schemeClr val="bg1"/>
                      </a:solidFill>
                      <a:prstDash val="solid"/>
                      <a:round/>
                      <a:headEnd type="none" w="sm" len="sm"/>
                      <a:tailEnd type="none" w="sm" len="sm"/>
                    </a:lnT>
                    <a:lnB w="19050" cap="flat" cmpd="sng" algn="ctr">
                      <a:solidFill>
                        <a:schemeClr val="bg1"/>
                      </a:solidFill>
                      <a:prstDash val="solid"/>
                      <a:round/>
                      <a:headEnd type="none" w="med" len="med"/>
                      <a:tailEnd type="none" w="med" len="med"/>
                    </a:lnB>
                    <a:lnTlToBr>
                      <a:noFill/>
                    </a:lnTlToBr>
                    <a:lnBlToTr>
                      <a:noFill/>
                    </a:lnBlToTr>
                    <a:solidFill>
                      <a:srgbClr val="AD1F03"/>
                    </a:solidFill>
                  </a:tcPr>
                </a:tc>
              </a:tr>
              <a:tr h="46711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1" i="0" u="none" strike="noStrike" cap="none" normalizeH="0" baseline="0" smtClean="0">
                          <a:ln>
                            <a:noFill/>
                          </a:ln>
                          <a:solidFill>
                            <a:schemeClr val="tx1"/>
                          </a:solidFill>
                          <a:effectLst/>
                          <a:latin typeface="Arial" charset="0"/>
                        </a:rPr>
                        <a:t>1. Vision</a:t>
                      </a:r>
                    </a:p>
                  </a:txBody>
                  <a:tcPr marT="45718" marB="45718" horzOverflow="overflow">
                    <a:lnL w="19050" cap="flat" cmpd="sng" algn="ctr">
                      <a:solidFill>
                        <a:schemeClr val="bg1"/>
                      </a:solidFill>
                      <a:prstDash val="solid"/>
                      <a:round/>
                      <a:headEnd type="none" w="sm" len="sm"/>
                      <a:tailEnd type="none" w="sm" len="sm"/>
                    </a:lnL>
                    <a:lnR w="57150" cap="flat" cmpd="sng" algn="ctr">
                      <a:solidFill>
                        <a:schemeClr val="bg1"/>
                      </a:solidFill>
                      <a:prstDash val="solid"/>
                      <a:round/>
                      <a:headEnd type="none" w="sm" len="sm"/>
                      <a:tailEnd type="none" w="sm" len="sm"/>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sm" len="sm"/>
                      <a:tailEnd type="none" w="sm" len="sm"/>
                    </a:lnB>
                    <a:lnTlToBr>
                      <a:noFill/>
                    </a:lnTlToBr>
                    <a:lnBlToTr>
                      <a:noFill/>
                    </a:lnBlToTr>
                    <a:solidFill>
                      <a:srgbClr val="FF9900"/>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AU" sz="2000" b="1" i="0" u="none" strike="noStrike" cap="none" normalizeH="0" baseline="0" dirty="0" smtClean="0">
                        <a:ln>
                          <a:noFill/>
                        </a:ln>
                        <a:solidFill>
                          <a:schemeClr val="tx1"/>
                        </a:solidFill>
                        <a:effectLst/>
                        <a:latin typeface="Arial" charset="0"/>
                      </a:endParaRPr>
                    </a:p>
                  </a:txBody>
                  <a:tcPr marT="45718" marB="45718" horzOverflow="overflow">
                    <a:lnL w="57150" cap="flat" cmpd="sng" algn="ctr">
                      <a:solidFill>
                        <a:schemeClr val="bg1"/>
                      </a:solidFill>
                      <a:prstDash val="solid"/>
                      <a:round/>
                      <a:headEnd type="none" w="sm" len="sm"/>
                      <a:tailEnd type="none" w="sm" len="sm"/>
                    </a:lnL>
                    <a:lnR w="57150" cap="flat" cmpd="sng" algn="ctr">
                      <a:solidFill>
                        <a:schemeClr val="bg1"/>
                      </a:solidFill>
                      <a:prstDash val="solid"/>
                      <a:round/>
                      <a:headEnd type="none" w="sm" len="sm"/>
                      <a:tailEnd type="none" w="sm" len="sm"/>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AU" sz="2000" b="1" i="0" u="none" strike="noStrike" cap="none" normalizeH="0" baseline="0" smtClean="0">
                        <a:ln>
                          <a:noFill/>
                        </a:ln>
                        <a:solidFill>
                          <a:schemeClr val="tx1"/>
                        </a:solidFill>
                        <a:effectLst/>
                        <a:latin typeface="Arial" charset="0"/>
                      </a:endParaRPr>
                    </a:p>
                  </a:txBody>
                  <a:tcPr marT="45718" marB="45718" horzOverflow="overflow">
                    <a:lnL w="57150" cap="flat" cmpd="sng" algn="ctr">
                      <a:solidFill>
                        <a:schemeClr val="bg1"/>
                      </a:solidFill>
                      <a:prstDash val="solid"/>
                      <a:round/>
                      <a:headEnd type="none" w="sm" len="sm"/>
                      <a:tailEnd type="none" w="sm" len="sm"/>
                    </a:lnL>
                    <a:lnR w="19050" cap="flat" cmpd="sng" algn="ctr">
                      <a:solidFill>
                        <a:schemeClr val="bg1"/>
                      </a:solidFill>
                      <a:prstDash val="solid"/>
                      <a:round/>
                      <a:headEnd type="none" w="sm" len="sm"/>
                      <a:tailEnd type="none" w="sm" len="sm"/>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sm" len="sm"/>
                      <a:tailEnd type="none" w="sm" len="sm"/>
                    </a:lnB>
                    <a:lnTlToBr>
                      <a:noFill/>
                    </a:lnTlToBr>
                    <a:lnBlToTr>
                      <a:noFill/>
                    </a:lnBlToTr>
                    <a:noFill/>
                  </a:tcPr>
                </a:tc>
              </a:tr>
              <a:tr h="46711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1" i="0" u="none" strike="noStrike" cap="none" normalizeH="0" baseline="0" smtClean="0">
                          <a:ln>
                            <a:noFill/>
                          </a:ln>
                          <a:solidFill>
                            <a:schemeClr val="tx1"/>
                          </a:solidFill>
                          <a:effectLst/>
                          <a:latin typeface="Arial" charset="0"/>
                        </a:rPr>
                        <a:t>2. Mission</a:t>
                      </a:r>
                    </a:p>
                  </a:txBody>
                  <a:tcPr marT="45718" marB="45718" horzOverflow="overflow">
                    <a:lnL w="19050" cap="flat" cmpd="sng" algn="ctr">
                      <a:solidFill>
                        <a:schemeClr val="bg1"/>
                      </a:solidFill>
                      <a:prstDash val="solid"/>
                      <a:round/>
                      <a:headEnd type="none" w="sm" len="sm"/>
                      <a:tailEnd type="none" w="sm" len="sm"/>
                    </a:lnL>
                    <a:lnR w="57150" cap="flat" cmpd="sng" algn="ctr">
                      <a:solidFill>
                        <a:schemeClr val="bg1"/>
                      </a:solidFill>
                      <a:prstDash val="solid"/>
                      <a:round/>
                      <a:headEnd type="none" w="sm" len="sm"/>
                      <a:tailEnd type="none" w="sm" len="sm"/>
                    </a:lnR>
                    <a:lnT w="19050" cap="flat" cmpd="sng" algn="ctr">
                      <a:solidFill>
                        <a:schemeClr val="bg1"/>
                      </a:solidFill>
                      <a:prstDash val="solid"/>
                      <a:round/>
                      <a:headEnd type="none" w="sm" len="sm"/>
                      <a:tailEnd type="none" w="sm" len="sm"/>
                    </a:lnT>
                    <a:lnB w="19050" cap="flat" cmpd="sng" algn="ctr">
                      <a:solidFill>
                        <a:schemeClr val="bg1"/>
                      </a:solidFill>
                      <a:prstDash val="solid"/>
                      <a:round/>
                      <a:headEnd type="none" w="sm" len="sm"/>
                      <a:tailEnd type="none" w="sm" len="sm"/>
                    </a:lnB>
                    <a:lnTlToBr>
                      <a:noFill/>
                    </a:lnTlToBr>
                    <a:lnBlToTr>
                      <a:noFill/>
                    </a:lnBlToTr>
                    <a:solidFill>
                      <a:srgbClr val="FF9900"/>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AU" sz="2000" b="1" i="0" u="none" strike="noStrike" cap="none" normalizeH="0" baseline="0" smtClean="0">
                        <a:ln>
                          <a:noFill/>
                        </a:ln>
                        <a:solidFill>
                          <a:schemeClr val="tx1"/>
                        </a:solidFill>
                        <a:effectLst/>
                        <a:latin typeface="Arial" charset="0"/>
                      </a:endParaRPr>
                    </a:p>
                  </a:txBody>
                  <a:tcPr marT="45718" marB="45718" horzOverflow="overflow">
                    <a:lnL w="57150" cap="flat" cmpd="sng" algn="ctr">
                      <a:solidFill>
                        <a:schemeClr val="bg1"/>
                      </a:solidFill>
                      <a:prstDash val="solid"/>
                      <a:round/>
                      <a:headEnd type="none" w="sm" len="sm"/>
                      <a:tailEnd type="none" w="sm" len="sm"/>
                    </a:lnL>
                    <a:lnR w="57150" cap="flat" cmpd="sng" algn="ctr">
                      <a:solidFill>
                        <a:schemeClr val="bg1"/>
                      </a:solidFill>
                      <a:prstDash val="solid"/>
                      <a:round/>
                      <a:headEnd type="none" w="sm" len="sm"/>
                      <a:tailEnd type="none" w="sm" len="sm"/>
                    </a:lnR>
                    <a:lnT w="19050" cap="flat" cmpd="sng" algn="ctr">
                      <a:solidFill>
                        <a:schemeClr val="bg1"/>
                      </a:solidFill>
                      <a:prstDash val="solid"/>
                      <a:round/>
                      <a:headEnd type="none" w="sm" len="sm"/>
                      <a:tailEnd type="none" w="sm" len="sm"/>
                    </a:lnT>
                    <a:lnB w="19050" cap="flat" cmpd="sng" algn="ctr">
                      <a:solidFill>
                        <a:schemeClr val="bg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AU" sz="2000" b="1" i="0" u="none" strike="noStrike" cap="none" normalizeH="0" baseline="0" smtClean="0">
                        <a:ln>
                          <a:noFill/>
                        </a:ln>
                        <a:solidFill>
                          <a:schemeClr val="tx1"/>
                        </a:solidFill>
                        <a:effectLst/>
                        <a:latin typeface="Arial" charset="0"/>
                      </a:endParaRPr>
                    </a:p>
                  </a:txBody>
                  <a:tcPr marT="45718" marB="45718" horzOverflow="overflow">
                    <a:lnL w="57150" cap="flat" cmpd="sng" algn="ctr">
                      <a:solidFill>
                        <a:schemeClr val="bg1"/>
                      </a:solidFill>
                      <a:prstDash val="solid"/>
                      <a:round/>
                      <a:headEnd type="none" w="sm" len="sm"/>
                      <a:tailEnd type="none" w="sm" len="sm"/>
                    </a:lnL>
                    <a:lnR w="19050" cap="flat" cmpd="sng" algn="ctr">
                      <a:solidFill>
                        <a:schemeClr val="bg1"/>
                      </a:solidFill>
                      <a:prstDash val="solid"/>
                      <a:round/>
                      <a:headEnd type="none" w="sm" len="sm"/>
                      <a:tailEnd type="none" w="sm" len="sm"/>
                    </a:lnR>
                    <a:lnT w="19050" cap="flat" cmpd="sng" algn="ctr">
                      <a:solidFill>
                        <a:schemeClr val="bg1"/>
                      </a:solidFill>
                      <a:prstDash val="solid"/>
                      <a:round/>
                      <a:headEnd type="none" w="sm" len="sm"/>
                      <a:tailEnd type="none" w="sm" len="sm"/>
                    </a:lnT>
                    <a:lnB w="19050" cap="flat" cmpd="sng" algn="ctr">
                      <a:solidFill>
                        <a:schemeClr val="bg1"/>
                      </a:solidFill>
                      <a:prstDash val="solid"/>
                      <a:round/>
                      <a:headEnd type="none" w="sm" len="sm"/>
                      <a:tailEnd type="none" w="sm" len="sm"/>
                    </a:lnB>
                    <a:lnTlToBr>
                      <a:noFill/>
                    </a:lnTlToBr>
                    <a:lnBlToTr>
                      <a:noFill/>
                    </a:lnBlToTr>
                    <a:noFill/>
                  </a:tcPr>
                </a:tc>
              </a:tr>
              <a:tr h="6883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1" i="0" u="none" strike="noStrike" cap="none" normalizeH="0" baseline="0" dirty="0" smtClean="0">
                          <a:ln>
                            <a:noFill/>
                          </a:ln>
                          <a:solidFill>
                            <a:schemeClr val="tx1"/>
                          </a:solidFill>
                          <a:effectLst/>
                          <a:latin typeface="Arial" charset="0"/>
                        </a:rPr>
                        <a:t>3. Boundary partners</a:t>
                      </a:r>
                    </a:p>
                  </a:txBody>
                  <a:tcPr marT="45718" marB="45718" horzOverflow="overflow">
                    <a:lnL w="19050" cap="flat" cmpd="sng" algn="ctr">
                      <a:solidFill>
                        <a:schemeClr val="bg1"/>
                      </a:solidFill>
                      <a:prstDash val="solid"/>
                      <a:round/>
                      <a:headEnd type="none" w="sm" len="sm"/>
                      <a:tailEnd type="none" w="sm" len="sm"/>
                    </a:lnL>
                    <a:lnR w="57150" cap="flat" cmpd="sng" algn="ctr">
                      <a:solidFill>
                        <a:schemeClr val="bg1"/>
                      </a:solidFill>
                      <a:prstDash val="solid"/>
                      <a:round/>
                      <a:headEnd type="none" w="sm" len="sm"/>
                      <a:tailEnd type="none" w="sm" len="sm"/>
                    </a:lnR>
                    <a:lnT w="19050" cap="flat" cmpd="sng" algn="ctr">
                      <a:solidFill>
                        <a:schemeClr val="bg1"/>
                      </a:solidFill>
                      <a:prstDash val="solid"/>
                      <a:round/>
                      <a:headEnd type="none" w="sm" len="sm"/>
                      <a:tailEnd type="none" w="sm" len="sm"/>
                    </a:lnT>
                    <a:lnB w="19050" cap="flat" cmpd="sng" algn="ctr">
                      <a:solidFill>
                        <a:schemeClr val="bg1"/>
                      </a:solidFill>
                      <a:prstDash val="solid"/>
                      <a:round/>
                      <a:headEnd type="none" w="sm" len="sm"/>
                      <a:tailEnd type="none" w="sm" len="sm"/>
                    </a:lnB>
                    <a:lnTlToBr>
                      <a:noFill/>
                    </a:lnTlToBr>
                    <a:lnBlToTr>
                      <a:noFill/>
                    </a:lnBlToTr>
                    <a:solidFill>
                      <a:srgbClr val="FF9900"/>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AU" sz="2000" b="1" i="0" u="none" strike="noStrike" cap="none" normalizeH="0" baseline="0" smtClean="0">
                        <a:ln>
                          <a:noFill/>
                        </a:ln>
                        <a:solidFill>
                          <a:schemeClr val="tx1"/>
                        </a:solidFill>
                        <a:effectLst/>
                        <a:latin typeface="Arial" charset="0"/>
                      </a:endParaRPr>
                    </a:p>
                  </a:txBody>
                  <a:tcPr marT="45718" marB="45718" horzOverflow="overflow">
                    <a:lnL w="57150" cap="flat" cmpd="sng" algn="ctr">
                      <a:solidFill>
                        <a:schemeClr val="bg1"/>
                      </a:solidFill>
                      <a:prstDash val="solid"/>
                      <a:round/>
                      <a:headEnd type="none" w="sm" len="sm"/>
                      <a:tailEnd type="none" w="sm" len="sm"/>
                    </a:lnL>
                    <a:lnR w="57150" cap="flat" cmpd="sng" algn="ctr">
                      <a:solidFill>
                        <a:schemeClr val="bg1"/>
                      </a:solidFill>
                      <a:prstDash val="solid"/>
                      <a:round/>
                      <a:headEnd type="none" w="sm" len="sm"/>
                      <a:tailEnd type="none" w="sm" len="sm"/>
                    </a:lnR>
                    <a:lnT w="19050" cap="flat" cmpd="sng" algn="ctr">
                      <a:solidFill>
                        <a:schemeClr val="bg1"/>
                      </a:solidFill>
                      <a:prstDash val="solid"/>
                      <a:round/>
                      <a:headEnd type="none" w="sm" len="sm"/>
                      <a:tailEnd type="none" w="sm" len="sm"/>
                    </a:lnT>
                    <a:lnB w="19050" cap="flat" cmpd="sng" algn="ctr">
                      <a:solidFill>
                        <a:schemeClr val="bg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AU" sz="2000" b="1" i="0" u="none" strike="noStrike" cap="none" normalizeH="0" baseline="0" smtClean="0">
                        <a:ln>
                          <a:noFill/>
                        </a:ln>
                        <a:solidFill>
                          <a:schemeClr val="tx1"/>
                        </a:solidFill>
                        <a:effectLst/>
                        <a:latin typeface="Arial" charset="0"/>
                      </a:endParaRPr>
                    </a:p>
                  </a:txBody>
                  <a:tcPr marT="45718" marB="45718" horzOverflow="overflow">
                    <a:lnL w="57150" cap="flat" cmpd="sng" algn="ctr">
                      <a:solidFill>
                        <a:schemeClr val="bg1"/>
                      </a:solidFill>
                      <a:prstDash val="solid"/>
                      <a:round/>
                      <a:headEnd type="none" w="sm" len="sm"/>
                      <a:tailEnd type="none" w="sm" len="sm"/>
                    </a:lnL>
                    <a:lnR w="19050" cap="flat" cmpd="sng" algn="ctr">
                      <a:solidFill>
                        <a:schemeClr val="bg1"/>
                      </a:solidFill>
                      <a:prstDash val="solid"/>
                      <a:round/>
                      <a:headEnd type="none" w="sm" len="sm"/>
                      <a:tailEnd type="none" w="sm" len="sm"/>
                    </a:lnR>
                    <a:lnT w="19050" cap="flat" cmpd="sng" algn="ctr">
                      <a:solidFill>
                        <a:schemeClr val="bg1"/>
                      </a:solidFill>
                      <a:prstDash val="solid"/>
                      <a:round/>
                      <a:headEnd type="none" w="sm" len="sm"/>
                      <a:tailEnd type="none" w="sm" len="sm"/>
                    </a:lnT>
                    <a:lnB w="19050" cap="flat" cmpd="sng" algn="ctr">
                      <a:solidFill>
                        <a:schemeClr val="bg1"/>
                      </a:solidFill>
                      <a:prstDash val="solid"/>
                      <a:round/>
                      <a:headEnd type="none" w="sm" len="sm"/>
                      <a:tailEnd type="none" w="sm" len="sm"/>
                    </a:lnB>
                    <a:lnTlToBr>
                      <a:noFill/>
                    </a:lnTlToBr>
                    <a:lnBlToTr>
                      <a:noFill/>
                    </a:lnBlToTr>
                    <a:noFill/>
                  </a:tcPr>
                </a:tc>
              </a:tr>
              <a:tr h="6883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1" i="0" u="none" strike="noStrike" cap="none" normalizeH="0" baseline="0" smtClean="0">
                          <a:ln>
                            <a:noFill/>
                          </a:ln>
                          <a:solidFill>
                            <a:schemeClr val="tx1"/>
                          </a:solidFill>
                          <a:effectLst/>
                          <a:latin typeface="Arial" charset="0"/>
                        </a:rPr>
                        <a:t>4. Outcome challenges</a:t>
                      </a:r>
                    </a:p>
                  </a:txBody>
                  <a:tcPr marT="45718" marB="45718" horzOverflow="overflow">
                    <a:lnL w="19050" cap="flat" cmpd="sng" algn="ctr">
                      <a:solidFill>
                        <a:schemeClr val="bg1"/>
                      </a:solidFill>
                      <a:prstDash val="solid"/>
                      <a:round/>
                      <a:headEnd type="none" w="sm" len="sm"/>
                      <a:tailEnd type="none" w="sm" len="sm"/>
                    </a:lnL>
                    <a:lnR w="57150" cap="flat" cmpd="sng" algn="ctr">
                      <a:solidFill>
                        <a:schemeClr val="bg1"/>
                      </a:solidFill>
                      <a:prstDash val="solid"/>
                      <a:round/>
                      <a:headEnd type="none" w="sm" len="sm"/>
                      <a:tailEnd type="none" w="sm" len="sm"/>
                    </a:lnR>
                    <a:lnT w="19050" cap="flat" cmpd="sng" algn="ctr">
                      <a:solidFill>
                        <a:schemeClr val="bg1"/>
                      </a:solidFill>
                      <a:prstDash val="solid"/>
                      <a:round/>
                      <a:headEnd type="none" w="sm" len="sm"/>
                      <a:tailEnd type="none" w="sm" len="sm"/>
                    </a:lnT>
                    <a:lnB w="19050" cap="flat" cmpd="sng" algn="ctr">
                      <a:solidFill>
                        <a:schemeClr val="bg1"/>
                      </a:solidFill>
                      <a:prstDash val="solid"/>
                      <a:round/>
                      <a:headEnd type="none" w="sm" len="sm"/>
                      <a:tailEnd type="none" w="sm" len="sm"/>
                    </a:lnB>
                    <a:lnTlToBr>
                      <a:noFill/>
                    </a:lnTlToBr>
                    <a:lnBlToTr>
                      <a:noFill/>
                    </a:lnBlToTr>
                    <a:solidFill>
                      <a:srgbClr val="FF9900"/>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AU" sz="2000" b="1" i="0" u="none" strike="noStrike" cap="none" normalizeH="0" baseline="0" smtClean="0">
                        <a:ln>
                          <a:noFill/>
                        </a:ln>
                        <a:solidFill>
                          <a:schemeClr val="tx1"/>
                        </a:solidFill>
                        <a:effectLst/>
                        <a:latin typeface="Arial" charset="0"/>
                      </a:endParaRPr>
                    </a:p>
                  </a:txBody>
                  <a:tcPr marT="45718" marB="45718" horzOverflow="overflow">
                    <a:lnL w="57150" cap="flat" cmpd="sng" algn="ctr">
                      <a:solidFill>
                        <a:schemeClr val="bg1"/>
                      </a:solidFill>
                      <a:prstDash val="solid"/>
                      <a:round/>
                      <a:headEnd type="none" w="sm" len="sm"/>
                      <a:tailEnd type="none" w="sm" len="sm"/>
                    </a:lnL>
                    <a:lnR w="57150" cap="flat" cmpd="sng" algn="ctr">
                      <a:solidFill>
                        <a:schemeClr val="bg1"/>
                      </a:solidFill>
                      <a:prstDash val="solid"/>
                      <a:round/>
                      <a:headEnd type="none" w="sm" len="sm"/>
                      <a:tailEnd type="none" w="sm" len="sm"/>
                    </a:lnR>
                    <a:lnT w="19050" cap="flat" cmpd="sng" algn="ctr">
                      <a:solidFill>
                        <a:schemeClr val="bg1"/>
                      </a:solidFill>
                      <a:prstDash val="solid"/>
                      <a:round/>
                      <a:headEnd type="none" w="sm" len="sm"/>
                      <a:tailEnd type="none" w="sm" len="sm"/>
                    </a:lnT>
                    <a:lnB w="19050" cap="flat" cmpd="sng" algn="ctr">
                      <a:solidFill>
                        <a:schemeClr val="bg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AU" sz="2000" b="1" i="0" u="none" strike="noStrike" cap="none" normalizeH="0" baseline="0" smtClean="0">
                        <a:ln>
                          <a:noFill/>
                        </a:ln>
                        <a:solidFill>
                          <a:schemeClr val="tx1"/>
                        </a:solidFill>
                        <a:effectLst/>
                        <a:latin typeface="Arial" charset="0"/>
                      </a:endParaRPr>
                    </a:p>
                  </a:txBody>
                  <a:tcPr marT="45718" marB="45718" horzOverflow="overflow">
                    <a:lnL w="57150" cap="flat" cmpd="sng" algn="ctr">
                      <a:solidFill>
                        <a:schemeClr val="bg1"/>
                      </a:solidFill>
                      <a:prstDash val="solid"/>
                      <a:round/>
                      <a:headEnd type="none" w="sm" len="sm"/>
                      <a:tailEnd type="none" w="sm" len="sm"/>
                    </a:lnL>
                    <a:lnR w="19050" cap="flat" cmpd="sng" algn="ctr">
                      <a:solidFill>
                        <a:schemeClr val="bg1"/>
                      </a:solidFill>
                      <a:prstDash val="solid"/>
                      <a:round/>
                      <a:headEnd type="none" w="sm" len="sm"/>
                      <a:tailEnd type="none" w="sm" len="sm"/>
                    </a:lnR>
                    <a:lnT w="19050" cap="flat" cmpd="sng" algn="ctr">
                      <a:solidFill>
                        <a:schemeClr val="bg1"/>
                      </a:solidFill>
                      <a:prstDash val="solid"/>
                      <a:round/>
                      <a:headEnd type="none" w="sm" len="sm"/>
                      <a:tailEnd type="none" w="sm" len="sm"/>
                    </a:lnT>
                    <a:lnB w="19050" cap="flat" cmpd="sng" algn="ctr">
                      <a:solidFill>
                        <a:schemeClr val="bg1"/>
                      </a:solidFill>
                      <a:prstDash val="solid"/>
                      <a:round/>
                      <a:headEnd type="none" w="sm" len="sm"/>
                      <a:tailEnd type="none" w="sm" len="sm"/>
                    </a:lnB>
                    <a:lnTlToBr>
                      <a:noFill/>
                    </a:lnTlToBr>
                    <a:lnBlToTr>
                      <a:noFill/>
                    </a:lnBlToTr>
                    <a:noFill/>
                  </a:tcPr>
                </a:tc>
              </a:tr>
              <a:tr h="104749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1" i="0" u="none" strike="noStrike" cap="none" normalizeH="0" baseline="0" dirty="0" smtClean="0">
                          <a:ln>
                            <a:noFill/>
                          </a:ln>
                          <a:solidFill>
                            <a:schemeClr val="tx1"/>
                          </a:solidFill>
                          <a:effectLst/>
                          <a:latin typeface="Arial" charset="0"/>
                        </a:rPr>
                        <a:t>5. Progress markers</a:t>
                      </a:r>
                    </a:p>
                  </a:txBody>
                  <a:tcPr marT="45718" marB="45718" horzOverflow="overflow">
                    <a:lnL w="19050" cap="flat" cmpd="sng" algn="ctr">
                      <a:solidFill>
                        <a:schemeClr val="bg1"/>
                      </a:solidFill>
                      <a:prstDash val="solid"/>
                      <a:round/>
                      <a:headEnd type="none" w="sm" len="sm"/>
                      <a:tailEnd type="none" w="sm" len="sm"/>
                    </a:lnL>
                    <a:lnR w="57150" cap="flat" cmpd="sng" algn="ctr">
                      <a:solidFill>
                        <a:schemeClr val="bg1"/>
                      </a:solidFill>
                      <a:prstDash val="solid"/>
                      <a:round/>
                      <a:headEnd type="none" w="sm" len="sm"/>
                      <a:tailEnd type="none" w="sm" len="sm"/>
                    </a:lnR>
                    <a:lnT w="19050" cap="flat" cmpd="sng" algn="ctr">
                      <a:solidFill>
                        <a:schemeClr val="bg1"/>
                      </a:solidFill>
                      <a:prstDash val="solid"/>
                      <a:round/>
                      <a:headEnd type="none" w="sm" len="sm"/>
                      <a:tailEnd type="none" w="sm" len="sm"/>
                    </a:lnT>
                    <a:lnB w="57150" cap="flat" cmpd="sng" algn="ctr">
                      <a:solidFill>
                        <a:schemeClr val="bg1"/>
                      </a:solidFill>
                      <a:prstDash val="solid"/>
                      <a:round/>
                      <a:headEnd type="none" w="sm" len="sm"/>
                      <a:tailEnd type="none" w="sm" len="sm"/>
                    </a:lnB>
                    <a:lnTlToBr>
                      <a:noFill/>
                    </a:lnTlToBr>
                    <a:lnBlToTr>
                      <a:noFill/>
                    </a:lnBlToTr>
                    <a:solidFill>
                      <a:srgbClr val="FF9900"/>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1" i="0" u="none" strike="noStrike" cap="none" normalizeH="0" baseline="0" dirty="0" smtClean="0">
                          <a:ln>
                            <a:noFill/>
                          </a:ln>
                          <a:solidFill>
                            <a:schemeClr val="tx1"/>
                          </a:solidFill>
                          <a:effectLst/>
                          <a:latin typeface="Arial" charset="0"/>
                        </a:rPr>
                        <a:t>9. Outcome journals</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charset="0"/>
                      </a:endParaRPr>
                    </a:p>
                  </a:txBody>
                  <a:tcPr marT="45718" marB="45718" horzOverflow="overflow">
                    <a:lnL w="57150" cap="flat" cmpd="sng" algn="ctr">
                      <a:solidFill>
                        <a:schemeClr val="bg1"/>
                      </a:solidFill>
                      <a:prstDash val="solid"/>
                      <a:round/>
                      <a:headEnd type="none" w="sm" len="sm"/>
                      <a:tailEnd type="none" w="sm" len="sm"/>
                    </a:lnL>
                    <a:lnR w="57150" cap="flat" cmpd="sng" algn="ctr">
                      <a:solidFill>
                        <a:schemeClr val="bg1"/>
                      </a:solidFill>
                      <a:prstDash val="solid"/>
                      <a:round/>
                      <a:headEnd type="none" w="sm" len="sm"/>
                      <a:tailEnd type="none" w="sm" len="sm"/>
                    </a:lnR>
                    <a:lnT w="19050" cap="flat" cmpd="sng" algn="ctr">
                      <a:solidFill>
                        <a:schemeClr val="bg1"/>
                      </a:solidFill>
                      <a:prstDash val="solid"/>
                      <a:round/>
                      <a:headEnd type="none" w="sm" len="sm"/>
                      <a:tailEnd type="none" w="sm" len="sm"/>
                    </a:lnT>
                    <a:lnB w="57150" cap="flat" cmpd="sng" algn="ctr">
                      <a:solidFill>
                        <a:schemeClr val="bg1"/>
                      </a:solidFill>
                      <a:prstDash val="solid"/>
                      <a:round/>
                      <a:headEnd type="none" w="sm" len="sm"/>
                      <a:tailEnd type="none" w="sm" len="sm"/>
                    </a:lnB>
                    <a:lnTlToBr>
                      <a:noFill/>
                    </a:lnTlToBr>
                    <a:lnBlToTr>
                      <a:noFill/>
                    </a:lnBlToTr>
                    <a:solidFill>
                      <a:srgbClr val="FF9900"/>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AU" sz="2000" b="1" i="0" u="none" strike="noStrike" cap="none" normalizeH="0" baseline="0" smtClean="0">
                        <a:ln>
                          <a:noFill/>
                        </a:ln>
                        <a:solidFill>
                          <a:schemeClr val="tx1"/>
                        </a:solidFill>
                        <a:effectLst/>
                        <a:latin typeface="Arial" charset="0"/>
                      </a:endParaRPr>
                    </a:p>
                  </a:txBody>
                  <a:tcPr marT="45718" marB="45718" horzOverflow="overflow">
                    <a:lnL w="57150" cap="flat" cmpd="sng" algn="ctr">
                      <a:solidFill>
                        <a:schemeClr val="bg1"/>
                      </a:solidFill>
                      <a:prstDash val="solid"/>
                      <a:round/>
                      <a:headEnd type="none" w="sm" len="sm"/>
                      <a:tailEnd type="none" w="sm" len="sm"/>
                    </a:lnL>
                    <a:lnR w="19050" cap="flat" cmpd="sng" algn="ctr">
                      <a:solidFill>
                        <a:schemeClr val="bg1"/>
                      </a:solidFill>
                      <a:prstDash val="solid"/>
                      <a:round/>
                      <a:headEnd type="none" w="sm" len="sm"/>
                      <a:tailEnd type="none" w="sm" len="sm"/>
                    </a:lnR>
                    <a:lnT w="19050" cap="flat" cmpd="sng" algn="ctr">
                      <a:solidFill>
                        <a:schemeClr val="bg1"/>
                      </a:solidFill>
                      <a:prstDash val="solid"/>
                      <a:round/>
                      <a:headEnd type="none" w="sm" len="sm"/>
                      <a:tailEnd type="none" w="sm" len="sm"/>
                    </a:lnT>
                    <a:lnB w="57150" cap="flat" cmpd="sng" algn="ctr">
                      <a:solidFill>
                        <a:schemeClr val="bg1"/>
                      </a:solidFill>
                      <a:prstDash val="solid"/>
                      <a:round/>
                      <a:headEnd type="none" w="sm" len="sm"/>
                      <a:tailEnd type="none" w="sm" len="sm"/>
                    </a:lnB>
                    <a:lnTlToBr>
                      <a:noFill/>
                    </a:lnTlToBr>
                    <a:lnBlToTr>
                      <a:noFill/>
                    </a:lnBlToTr>
                    <a:noFill/>
                  </a:tcPr>
                </a:tc>
              </a:tr>
              <a:tr h="74820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1" i="0" u="none" strike="noStrike" cap="none" normalizeH="0" baseline="0" dirty="0" smtClean="0">
                          <a:ln>
                            <a:noFill/>
                          </a:ln>
                          <a:solidFill>
                            <a:schemeClr val="tx1">
                              <a:lumMod val="50000"/>
                              <a:lumOff val="50000"/>
                            </a:schemeClr>
                          </a:solidFill>
                          <a:effectLst/>
                          <a:latin typeface="Arial" charset="0"/>
                        </a:rPr>
                        <a:t>6. Strategy maps</a:t>
                      </a:r>
                    </a:p>
                  </a:txBody>
                  <a:tcPr marT="45718" marB="45718" horzOverflow="overflow">
                    <a:lnL w="19050" cap="flat" cmpd="sng" algn="ctr">
                      <a:solidFill>
                        <a:schemeClr val="bg1"/>
                      </a:solidFill>
                      <a:prstDash val="solid"/>
                      <a:round/>
                      <a:headEnd type="none" w="sm" len="sm"/>
                      <a:tailEnd type="none" w="sm" len="sm"/>
                    </a:lnL>
                    <a:lnR w="57150" cap="flat" cmpd="sng" algn="ctr">
                      <a:solidFill>
                        <a:schemeClr val="bg1"/>
                      </a:solidFill>
                      <a:prstDash val="solid"/>
                      <a:round/>
                      <a:headEnd type="none" w="sm" len="sm"/>
                      <a:tailEnd type="none" w="sm" len="sm"/>
                    </a:lnR>
                    <a:lnT w="57150" cap="flat" cmpd="sng" algn="ctr">
                      <a:solidFill>
                        <a:schemeClr val="bg1"/>
                      </a:solidFill>
                      <a:prstDash val="solid"/>
                      <a:round/>
                      <a:headEnd type="none" w="sm" len="sm"/>
                      <a:tailEnd type="none" w="sm" len="sm"/>
                    </a:lnT>
                    <a:lnB w="57150" cap="flat" cmpd="sng" algn="ctr">
                      <a:solidFill>
                        <a:schemeClr val="bg1"/>
                      </a:solidFill>
                      <a:prstDash val="solid"/>
                      <a:round/>
                      <a:headEnd type="none" w="sm" len="sm"/>
                      <a:tailEnd type="none" w="sm" len="sm"/>
                    </a:lnB>
                    <a:lnTlToBr>
                      <a:noFill/>
                    </a:lnTlToBr>
                    <a:lnBlToTr>
                      <a:noFill/>
                    </a:lnBlToTr>
                    <a:solidFill>
                      <a:srgbClr val="FF9900"/>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1" i="0" u="none" strike="noStrike" cap="none" normalizeH="0" baseline="0" smtClean="0">
                          <a:ln>
                            <a:noFill/>
                          </a:ln>
                          <a:solidFill>
                            <a:srgbClr val="7F7F7F"/>
                          </a:solidFill>
                          <a:effectLst/>
                          <a:latin typeface="Arial" charset="0"/>
                        </a:rPr>
                        <a:t>10. Strategy journal</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sz="2000" b="1" i="0" u="none" strike="noStrike" cap="none" normalizeH="0" baseline="0" smtClean="0">
                        <a:ln>
                          <a:noFill/>
                        </a:ln>
                        <a:solidFill>
                          <a:srgbClr val="7F7F7F"/>
                        </a:solidFill>
                        <a:effectLst/>
                        <a:latin typeface="Arial" charset="0"/>
                      </a:endParaRPr>
                    </a:p>
                  </a:txBody>
                  <a:tcPr marT="45718" marB="45718" horzOverflow="overflow">
                    <a:lnL w="57150" cap="flat" cmpd="sng" algn="ctr">
                      <a:solidFill>
                        <a:schemeClr val="bg1"/>
                      </a:solidFill>
                      <a:prstDash val="solid"/>
                      <a:round/>
                      <a:headEnd type="none" w="sm" len="sm"/>
                      <a:tailEnd type="none" w="sm" len="sm"/>
                    </a:lnL>
                    <a:lnR w="57150" cap="flat" cmpd="sng" algn="ctr">
                      <a:solidFill>
                        <a:schemeClr val="bg1"/>
                      </a:solidFill>
                      <a:prstDash val="solid"/>
                      <a:round/>
                      <a:headEnd type="none" w="sm" len="sm"/>
                      <a:tailEnd type="none" w="sm" len="sm"/>
                    </a:lnR>
                    <a:lnT w="57150" cap="flat" cmpd="sng" algn="ctr">
                      <a:solidFill>
                        <a:schemeClr val="bg1"/>
                      </a:solidFill>
                      <a:prstDash val="solid"/>
                      <a:round/>
                      <a:headEnd type="none" w="sm" len="sm"/>
                      <a:tailEnd type="none" w="sm" len="sm"/>
                    </a:lnT>
                    <a:lnB w="57150" cap="flat" cmpd="sng" algn="ctr">
                      <a:solidFill>
                        <a:schemeClr val="bg1"/>
                      </a:solidFill>
                      <a:prstDash val="solid"/>
                      <a:round/>
                      <a:headEnd type="none" w="sm" len="sm"/>
                      <a:tailEnd type="none" w="sm" len="sm"/>
                    </a:lnB>
                    <a:lnTlToBr>
                      <a:noFill/>
                    </a:lnTlToBr>
                    <a:lnBlToTr>
                      <a:noFill/>
                    </a:lnBlToTr>
                    <a:solidFill>
                      <a:srgbClr val="FF9900"/>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AU" sz="2000" b="1" i="0" u="none" strike="noStrike" cap="none" normalizeH="0" baseline="0" smtClean="0">
                        <a:ln>
                          <a:noFill/>
                        </a:ln>
                        <a:solidFill>
                          <a:schemeClr val="tx1"/>
                        </a:solidFill>
                        <a:effectLst/>
                        <a:latin typeface="Arial" charset="0"/>
                      </a:endParaRPr>
                    </a:p>
                  </a:txBody>
                  <a:tcPr marT="45718" marB="45718" horzOverflow="overflow">
                    <a:lnL w="57150" cap="flat" cmpd="sng" algn="ctr">
                      <a:solidFill>
                        <a:schemeClr val="bg1"/>
                      </a:solidFill>
                      <a:prstDash val="solid"/>
                      <a:round/>
                      <a:headEnd type="none" w="sm" len="sm"/>
                      <a:tailEnd type="none" w="sm" len="sm"/>
                    </a:lnL>
                    <a:lnR w="19050" cap="flat" cmpd="sng" algn="ctr">
                      <a:solidFill>
                        <a:schemeClr val="bg1"/>
                      </a:solidFill>
                      <a:prstDash val="solid"/>
                      <a:round/>
                      <a:headEnd type="none" w="sm" len="sm"/>
                      <a:tailEnd type="none" w="sm" len="sm"/>
                    </a:lnR>
                    <a:lnT w="57150" cap="flat" cmpd="sng" algn="ctr">
                      <a:solidFill>
                        <a:schemeClr val="bg1"/>
                      </a:solidFill>
                      <a:prstDash val="solid"/>
                      <a:round/>
                      <a:headEnd type="none" w="sm" len="sm"/>
                      <a:tailEnd type="none" w="sm" len="sm"/>
                    </a:lnT>
                    <a:lnB w="57150" cap="flat" cmpd="sng" algn="ctr">
                      <a:solidFill>
                        <a:schemeClr val="bg1"/>
                      </a:solidFill>
                      <a:prstDash val="solid"/>
                      <a:round/>
                      <a:headEnd type="none" w="sm" len="sm"/>
                      <a:tailEnd type="none" w="sm" len="sm"/>
                    </a:lnB>
                    <a:lnTlToBr>
                      <a:noFill/>
                    </a:lnTlToBr>
                    <a:lnBlToTr>
                      <a:noFill/>
                    </a:lnBlToTr>
                    <a:solidFill>
                      <a:srgbClr val="FFFFFF"/>
                    </a:solidFill>
                  </a:tcPr>
                </a:tc>
              </a:tr>
              <a:tr h="6883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1" i="0" u="none" strike="noStrike" cap="none" normalizeH="0" baseline="0" dirty="0" smtClean="0">
                          <a:ln>
                            <a:noFill/>
                          </a:ln>
                          <a:solidFill>
                            <a:srgbClr val="7F7F7F"/>
                          </a:solidFill>
                          <a:effectLst/>
                          <a:latin typeface="Arial" charset="0"/>
                        </a:rPr>
                        <a:t>7. Organisational </a:t>
                      </a:r>
                      <a:br>
                        <a:rPr kumimoji="0" lang="en-GB" sz="2000" b="1" i="0" u="none" strike="noStrike" cap="none" normalizeH="0" baseline="0" dirty="0" smtClean="0">
                          <a:ln>
                            <a:noFill/>
                          </a:ln>
                          <a:solidFill>
                            <a:srgbClr val="7F7F7F"/>
                          </a:solidFill>
                          <a:effectLst/>
                          <a:latin typeface="Arial" charset="0"/>
                        </a:rPr>
                      </a:br>
                      <a:r>
                        <a:rPr kumimoji="0" lang="en-GB" sz="2000" b="1" i="0" u="none" strike="noStrike" cap="none" normalizeH="0" baseline="0" dirty="0" smtClean="0">
                          <a:ln>
                            <a:noFill/>
                          </a:ln>
                          <a:solidFill>
                            <a:srgbClr val="7F7F7F"/>
                          </a:solidFill>
                          <a:effectLst/>
                          <a:latin typeface="Arial" charset="0"/>
                        </a:rPr>
                        <a:t>    practices</a:t>
                      </a:r>
                    </a:p>
                  </a:txBody>
                  <a:tcPr marT="45718" marB="45718" horzOverflow="overflow">
                    <a:lnL w="19050" cap="flat" cmpd="sng" algn="ctr">
                      <a:solidFill>
                        <a:schemeClr val="bg1"/>
                      </a:solidFill>
                      <a:prstDash val="solid"/>
                      <a:round/>
                      <a:headEnd type="none" w="sm" len="sm"/>
                      <a:tailEnd type="none" w="sm" len="sm"/>
                    </a:lnL>
                    <a:lnR w="57150" cap="flat" cmpd="sng" algn="ctr">
                      <a:solidFill>
                        <a:schemeClr val="bg1"/>
                      </a:solidFill>
                      <a:prstDash val="solid"/>
                      <a:round/>
                      <a:headEnd type="none" w="sm" len="sm"/>
                      <a:tailEnd type="none" w="sm" len="sm"/>
                    </a:lnR>
                    <a:lnT w="57150" cap="flat" cmpd="sng" algn="ctr">
                      <a:solidFill>
                        <a:schemeClr val="bg1"/>
                      </a:solidFill>
                      <a:prstDash val="solid"/>
                      <a:round/>
                      <a:headEnd type="none" w="sm" len="sm"/>
                      <a:tailEnd type="none" w="sm" len="sm"/>
                    </a:lnT>
                    <a:lnB w="57150" cap="flat" cmpd="sng" algn="ctr">
                      <a:solidFill>
                        <a:schemeClr val="bg1"/>
                      </a:solidFill>
                      <a:prstDash val="solid"/>
                      <a:round/>
                      <a:headEnd type="none" w="sm" len="sm"/>
                      <a:tailEnd type="none" w="sm" len="sm"/>
                    </a:lnB>
                    <a:lnTlToBr>
                      <a:noFill/>
                    </a:lnTlToBr>
                    <a:lnBlToTr>
                      <a:noFill/>
                    </a:lnBlToTr>
                    <a:solidFill>
                      <a:srgbClr val="FF9900"/>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1" i="0" u="none" strike="noStrike" cap="none" normalizeH="0" baseline="0" smtClean="0">
                          <a:ln>
                            <a:noFill/>
                          </a:ln>
                          <a:solidFill>
                            <a:srgbClr val="7F7F7F"/>
                          </a:solidFill>
                          <a:effectLst/>
                          <a:latin typeface="Arial" charset="0"/>
                        </a:rPr>
                        <a:t>11. Performance journal</a:t>
                      </a:r>
                    </a:p>
                  </a:txBody>
                  <a:tcPr marT="45718" marB="45718" horzOverflow="overflow">
                    <a:lnL w="57150" cap="flat" cmpd="sng" algn="ctr">
                      <a:solidFill>
                        <a:schemeClr val="bg1"/>
                      </a:solidFill>
                      <a:prstDash val="solid"/>
                      <a:round/>
                      <a:headEnd type="none" w="sm" len="sm"/>
                      <a:tailEnd type="none" w="sm" len="sm"/>
                    </a:lnL>
                    <a:lnR w="57150" cap="flat" cmpd="sng" algn="ctr">
                      <a:solidFill>
                        <a:schemeClr val="bg1"/>
                      </a:solidFill>
                      <a:prstDash val="solid"/>
                      <a:round/>
                      <a:headEnd type="none" w="sm" len="sm"/>
                      <a:tailEnd type="none" w="sm" len="sm"/>
                    </a:lnR>
                    <a:lnT w="57150" cap="flat" cmpd="sng" algn="ctr">
                      <a:solidFill>
                        <a:schemeClr val="bg1"/>
                      </a:solidFill>
                      <a:prstDash val="solid"/>
                      <a:round/>
                      <a:headEnd type="none" w="sm" len="sm"/>
                      <a:tailEnd type="none" w="sm" len="sm"/>
                    </a:lnT>
                    <a:lnB w="57150" cap="flat" cmpd="sng" algn="ctr">
                      <a:solidFill>
                        <a:schemeClr val="bg1"/>
                      </a:solidFill>
                      <a:prstDash val="solid"/>
                      <a:round/>
                      <a:headEnd type="none" w="sm" len="sm"/>
                      <a:tailEnd type="none" w="sm" len="sm"/>
                    </a:lnB>
                    <a:lnTlToBr>
                      <a:noFill/>
                    </a:lnTlToBr>
                    <a:lnBlToTr>
                      <a:noFill/>
                    </a:lnBlToTr>
                    <a:solidFill>
                      <a:srgbClr val="FF9900"/>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AU" sz="2000" b="1" i="0" u="none" strike="noStrike" cap="none" normalizeH="0" baseline="0" smtClean="0">
                        <a:ln>
                          <a:noFill/>
                        </a:ln>
                        <a:solidFill>
                          <a:schemeClr val="tx1"/>
                        </a:solidFill>
                        <a:effectLst/>
                        <a:latin typeface="Arial" charset="0"/>
                      </a:endParaRPr>
                    </a:p>
                  </a:txBody>
                  <a:tcPr marT="45718" marB="45718" horzOverflow="overflow">
                    <a:lnL w="57150" cap="flat" cmpd="sng" algn="ctr">
                      <a:solidFill>
                        <a:schemeClr val="bg1"/>
                      </a:solidFill>
                      <a:prstDash val="solid"/>
                      <a:round/>
                      <a:headEnd type="none" w="sm" len="sm"/>
                      <a:tailEnd type="none" w="sm" len="sm"/>
                    </a:lnL>
                    <a:lnR w="19050" cap="flat" cmpd="sng" algn="ctr">
                      <a:solidFill>
                        <a:schemeClr val="bg1"/>
                      </a:solidFill>
                      <a:prstDash val="solid"/>
                      <a:round/>
                      <a:headEnd type="none" w="sm" len="sm"/>
                      <a:tailEnd type="none" w="sm" len="sm"/>
                    </a:lnR>
                    <a:lnT w="57150" cap="flat" cmpd="sng" algn="ctr">
                      <a:solidFill>
                        <a:schemeClr val="bg1"/>
                      </a:solidFill>
                      <a:prstDash val="solid"/>
                      <a:round/>
                      <a:headEnd type="none" w="sm" len="sm"/>
                      <a:tailEnd type="none" w="sm" len="sm"/>
                    </a:lnT>
                    <a:lnB w="57150" cap="flat" cmpd="sng" algn="ctr">
                      <a:solidFill>
                        <a:schemeClr val="bg1"/>
                      </a:solidFill>
                      <a:prstDash val="solid"/>
                      <a:round/>
                      <a:headEnd type="none" w="sm" len="sm"/>
                      <a:tailEnd type="none" w="sm" len="sm"/>
                    </a:lnB>
                    <a:lnTlToBr>
                      <a:noFill/>
                    </a:lnTlToBr>
                    <a:lnBlToTr>
                      <a:noFill/>
                    </a:lnBlToTr>
                    <a:solidFill>
                      <a:srgbClr val="FFFFFF"/>
                    </a:solidFill>
                  </a:tcPr>
                </a:tc>
              </a:tr>
              <a:tr h="6883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AU" sz="2000" b="1" i="0" u="none" strike="noStrike" cap="none" normalizeH="0" baseline="0" smtClean="0">
                        <a:ln>
                          <a:noFill/>
                        </a:ln>
                        <a:solidFill>
                          <a:schemeClr val="tx1"/>
                        </a:solidFill>
                        <a:effectLst/>
                        <a:latin typeface="Arial" charset="0"/>
                      </a:endParaRPr>
                    </a:p>
                  </a:txBody>
                  <a:tcPr marT="45718" marB="45718" horzOverflow="overflow">
                    <a:lnL w="19050" cap="flat" cmpd="sng" algn="ctr">
                      <a:solidFill>
                        <a:schemeClr val="bg1"/>
                      </a:solidFill>
                      <a:prstDash val="solid"/>
                      <a:round/>
                      <a:headEnd type="none" w="sm" len="sm"/>
                      <a:tailEnd type="none" w="sm" len="sm"/>
                    </a:lnL>
                    <a:lnR w="57150" cap="flat" cmpd="sng" algn="ctr">
                      <a:solidFill>
                        <a:schemeClr val="bg1"/>
                      </a:solidFill>
                      <a:prstDash val="solid"/>
                      <a:round/>
                      <a:headEnd type="none" w="sm" len="sm"/>
                      <a:tailEnd type="none" w="sm" len="sm"/>
                    </a:lnR>
                    <a:lnT w="57150" cap="flat" cmpd="sng" algn="ctr">
                      <a:solidFill>
                        <a:schemeClr val="bg1"/>
                      </a:solidFill>
                      <a:prstDash val="solid"/>
                      <a:round/>
                      <a:headEnd type="none" w="sm" len="sm"/>
                      <a:tailEnd type="none" w="sm" len="sm"/>
                    </a:lnT>
                    <a:lnB w="19050" cap="flat" cmpd="sng" algn="ctr">
                      <a:solidFill>
                        <a:schemeClr val="bg1"/>
                      </a:solidFill>
                      <a:prstDash val="solid"/>
                      <a:round/>
                      <a:headEnd type="none" w="sm" len="sm"/>
                      <a:tailEnd type="none" w="sm" len="sm"/>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1" i="0" u="none" strike="noStrike" cap="none" normalizeH="0" baseline="0" dirty="0" smtClean="0">
                          <a:ln>
                            <a:noFill/>
                          </a:ln>
                          <a:solidFill>
                            <a:srgbClr val="7F7F7F"/>
                          </a:solidFill>
                          <a:effectLst/>
                          <a:latin typeface="Arial" charset="0"/>
                        </a:rPr>
                        <a:t>8.  Monitoring priorities</a:t>
                      </a:r>
                    </a:p>
                  </a:txBody>
                  <a:tcPr marT="45718" marB="45718" horzOverflow="overflow">
                    <a:lnL w="57150" cap="flat" cmpd="sng" algn="ctr">
                      <a:solidFill>
                        <a:schemeClr val="bg1"/>
                      </a:solidFill>
                      <a:prstDash val="solid"/>
                      <a:round/>
                      <a:headEnd type="none" w="sm" len="sm"/>
                      <a:tailEnd type="none" w="sm" len="sm"/>
                    </a:lnL>
                    <a:lnR w="57150" cap="flat" cmpd="sng" algn="ctr">
                      <a:solidFill>
                        <a:schemeClr val="bg1"/>
                      </a:solidFill>
                      <a:prstDash val="solid"/>
                      <a:round/>
                      <a:headEnd type="none" w="sm" len="sm"/>
                      <a:tailEnd type="none" w="sm" len="sm"/>
                    </a:lnR>
                    <a:lnT w="57150" cap="flat" cmpd="sng" algn="ctr">
                      <a:solidFill>
                        <a:schemeClr val="bg1"/>
                      </a:solidFill>
                      <a:prstDash val="solid"/>
                      <a:round/>
                      <a:headEnd type="none" w="sm" len="sm"/>
                      <a:tailEnd type="none" w="sm" len="sm"/>
                    </a:lnT>
                    <a:lnB w="19050" cap="flat" cmpd="sng" algn="ctr">
                      <a:solidFill>
                        <a:schemeClr val="bg1"/>
                      </a:solidFill>
                      <a:prstDash val="solid"/>
                      <a:round/>
                      <a:headEnd type="none" w="sm" len="sm"/>
                      <a:tailEnd type="none" w="sm" len="sm"/>
                    </a:lnB>
                    <a:lnTlToBr>
                      <a:noFill/>
                    </a:lnTlToBr>
                    <a:lnBlToTr>
                      <a:noFill/>
                    </a:lnBlToTr>
                    <a:solidFill>
                      <a:srgbClr val="FF9900"/>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1" i="0" u="none" strike="noStrike" cap="none" normalizeH="0" baseline="0" dirty="0" smtClean="0">
                          <a:ln>
                            <a:noFill/>
                          </a:ln>
                          <a:solidFill>
                            <a:srgbClr val="7F7F7F"/>
                          </a:solidFill>
                          <a:effectLst/>
                          <a:latin typeface="Arial" charset="0"/>
                        </a:rPr>
                        <a:t>12. Evaluation plan</a:t>
                      </a:r>
                    </a:p>
                  </a:txBody>
                  <a:tcPr marT="45718" marB="45718" horzOverflow="overflow">
                    <a:lnL w="57150" cap="flat" cmpd="sng" algn="ctr">
                      <a:solidFill>
                        <a:schemeClr val="bg1"/>
                      </a:solidFill>
                      <a:prstDash val="solid"/>
                      <a:round/>
                      <a:headEnd type="none" w="sm" len="sm"/>
                      <a:tailEnd type="none" w="sm" len="sm"/>
                    </a:lnL>
                    <a:lnR w="19050" cap="flat" cmpd="sng" algn="ctr">
                      <a:solidFill>
                        <a:schemeClr val="bg1"/>
                      </a:solidFill>
                      <a:prstDash val="solid"/>
                      <a:round/>
                      <a:headEnd type="none" w="sm" len="sm"/>
                      <a:tailEnd type="none" w="sm" len="sm"/>
                    </a:lnR>
                    <a:lnT w="57150" cap="flat" cmpd="sng" algn="ctr">
                      <a:solidFill>
                        <a:schemeClr val="bg1"/>
                      </a:solidFill>
                      <a:prstDash val="solid"/>
                      <a:round/>
                      <a:headEnd type="none" w="sm" len="sm"/>
                      <a:tailEnd type="none" w="sm" len="sm"/>
                    </a:lnT>
                    <a:lnB w="19050" cap="flat" cmpd="sng" algn="ctr">
                      <a:solidFill>
                        <a:schemeClr val="bg1"/>
                      </a:solidFill>
                      <a:prstDash val="solid"/>
                      <a:round/>
                      <a:headEnd type="none" w="sm" len="sm"/>
                      <a:tailEnd type="none" w="sm" len="sm"/>
                    </a:lnB>
                    <a:lnTlToBr>
                      <a:noFill/>
                    </a:lnTlToBr>
                    <a:lnBlToTr>
                      <a:noFill/>
                    </a:lnBlToTr>
                    <a:solidFill>
                      <a:srgbClr val="FF9900"/>
                    </a:solidFill>
                  </a:tcPr>
                </a:tc>
              </a:tr>
            </a:tbl>
          </a:graphicData>
        </a:graphic>
      </p:graphicFrame>
      <p:sp>
        <p:nvSpPr>
          <p:cNvPr id="7" name="Cloud Callout 6"/>
          <p:cNvSpPr/>
          <p:nvPr/>
        </p:nvSpPr>
        <p:spPr>
          <a:xfrm>
            <a:off x="6362095" y="1270000"/>
            <a:ext cx="2648857" cy="2007809"/>
          </a:xfrm>
          <a:prstGeom prst="cloudCallout">
            <a:avLst>
              <a:gd name="adj1" fmla="val -59646"/>
              <a:gd name="adj2" fmla="val 61296"/>
            </a:avLst>
          </a:prstGeom>
          <a:solidFill>
            <a:schemeClr val="accent5">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INNOVATION!!!</a:t>
            </a:r>
            <a:endParaRPr lang="en-US" dirty="0"/>
          </a:p>
        </p:txBody>
      </p:sp>
    </p:spTree>
    <p:extLst>
      <p:ext uri="{BB962C8B-B14F-4D97-AF65-F5344CB8AC3E}">
        <p14:creationId xmlns:p14="http://schemas.microsoft.com/office/powerpoint/2010/main" val="2083515329"/>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Punched Tape 2"/>
          <p:cNvSpPr>
            <a:spLocks noChangeArrowheads="1"/>
          </p:cNvSpPr>
          <p:nvPr/>
        </p:nvSpPr>
        <p:spPr bwMode="auto">
          <a:xfrm>
            <a:off x="1676400" y="304800"/>
            <a:ext cx="6096000" cy="990600"/>
          </a:xfrm>
          <a:prstGeom prst="flowChartPunchedTap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a:buFontTx/>
              <a:buNone/>
            </a:pPr>
            <a:r>
              <a:rPr lang="en-US" dirty="0" smtClean="0"/>
              <a:t>Vision</a:t>
            </a:r>
            <a:endParaRPr lang="en-US" b="1" dirty="0"/>
          </a:p>
        </p:txBody>
      </p:sp>
      <p:sp>
        <p:nvSpPr>
          <p:cNvPr id="20482" name="Rounded Rectangle 3"/>
          <p:cNvSpPr>
            <a:spLocks noChangeArrowheads="1"/>
          </p:cNvSpPr>
          <p:nvPr/>
        </p:nvSpPr>
        <p:spPr bwMode="auto">
          <a:xfrm>
            <a:off x="2362200" y="5943600"/>
            <a:ext cx="4648200" cy="533400"/>
          </a:xfrm>
          <a:prstGeom prst="roundRect">
            <a:avLst>
              <a:gd name="adj" fmla="val 16667"/>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a:buFontTx/>
              <a:buNone/>
            </a:pPr>
            <a:r>
              <a:rPr lang="en-US" dirty="0"/>
              <a:t>Mission </a:t>
            </a:r>
            <a:endParaRPr lang="en-US" b="1" dirty="0"/>
          </a:p>
        </p:txBody>
      </p:sp>
      <p:sp>
        <p:nvSpPr>
          <p:cNvPr id="7" name="Rounded Rectangle 6"/>
          <p:cNvSpPr/>
          <p:nvPr/>
        </p:nvSpPr>
        <p:spPr bwMode="auto">
          <a:xfrm>
            <a:off x="1371600" y="1657726"/>
            <a:ext cx="2209800" cy="628274"/>
          </a:xfrm>
          <a:prstGeom prst="roundRect">
            <a:avLst/>
          </a:prstGeom>
          <a:solidFill>
            <a:schemeClr val="accent1"/>
          </a:solidFill>
          <a:ln w="9525" cap="flat" cmpd="sng" algn="ctr">
            <a:solidFill>
              <a:schemeClr val="accent6"/>
            </a:solidFill>
            <a:prstDash val="solid"/>
            <a:round/>
            <a:headEnd type="none" w="med" len="med"/>
            <a:tailEnd type="none" w="med" len="med"/>
          </a:ln>
          <a:effectLst/>
        </p:spPr>
        <p:txBody>
          <a:bodyPr/>
          <a:lstStyle/>
          <a:p>
            <a:pPr algn="ctr">
              <a:buFontTx/>
              <a:buNone/>
              <a:defRPr/>
            </a:pPr>
            <a:r>
              <a:rPr lang="en-US" dirty="0" smtClean="0"/>
              <a:t>Boundary Partner</a:t>
            </a:r>
            <a:endParaRPr lang="en-US" sz="1800" dirty="0">
              <a:cs typeface="+mn-cs"/>
            </a:endParaRPr>
          </a:p>
        </p:txBody>
      </p:sp>
      <p:sp>
        <p:nvSpPr>
          <p:cNvPr id="8" name="Rounded Rectangle 7"/>
          <p:cNvSpPr/>
          <p:nvPr/>
        </p:nvSpPr>
        <p:spPr bwMode="auto">
          <a:xfrm>
            <a:off x="5791200" y="1657726"/>
            <a:ext cx="2209800" cy="628274"/>
          </a:xfrm>
          <a:prstGeom prst="roundRect">
            <a:avLst/>
          </a:prstGeom>
          <a:solidFill>
            <a:schemeClr val="accent1"/>
          </a:solidFill>
          <a:ln w="9525" cap="flat" cmpd="sng" algn="ctr">
            <a:solidFill>
              <a:schemeClr val="accent6"/>
            </a:solidFill>
            <a:prstDash val="solid"/>
            <a:round/>
            <a:headEnd type="none" w="med" len="med"/>
            <a:tailEnd type="none" w="med" len="med"/>
          </a:ln>
          <a:effectLst/>
        </p:spPr>
        <p:txBody>
          <a:bodyPr/>
          <a:lstStyle/>
          <a:p>
            <a:pPr algn="ctr">
              <a:buFontTx/>
              <a:buNone/>
              <a:defRPr/>
            </a:pPr>
            <a:r>
              <a:rPr lang="en-US" sz="1800" dirty="0" smtClean="0">
                <a:cs typeface="+mn-cs"/>
              </a:rPr>
              <a:t>Boundary Partner</a:t>
            </a:r>
            <a:endParaRPr lang="en-US" sz="1800" dirty="0">
              <a:cs typeface="+mn-cs"/>
            </a:endParaRPr>
          </a:p>
        </p:txBody>
      </p:sp>
      <p:sp>
        <p:nvSpPr>
          <p:cNvPr id="9" name="Rounded Rectangle 8"/>
          <p:cNvSpPr/>
          <p:nvPr/>
        </p:nvSpPr>
        <p:spPr bwMode="auto">
          <a:xfrm>
            <a:off x="3581400" y="1657726"/>
            <a:ext cx="2209800" cy="628274"/>
          </a:xfrm>
          <a:prstGeom prst="roundRect">
            <a:avLst/>
          </a:prstGeom>
          <a:solidFill>
            <a:schemeClr val="accent1"/>
          </a:solidFill>
          <a:ln w="9525" cap="flat" cmpd="sng" algn="ctr">
            <a:solidFill>
              <a:schemeClr val="accent6"/>
            </a:solidFill>
            <a:prstDash val="solid"/>
            <a:round/>
            <a:headEnd type="none" w="med" len="med"/>
            <a:tailEnd type="none" w="med" len="med"/>
          </a:ln>
          <a:effectLst/>
        </p:spPr>
        <p:txBody>
          <a:bodyPr/>
          <a:lstStyle/>
          <a:p>
            <a:pPr algn="ctr">
              <a:buFontTx/>
              <a:buNone/>
              <a:defRPr/>
            </a:pPr>
            <a:r>
              <a:rPr lang="en-US" sz="1700" dirty="0" smtClean="0"/>
              <a:t>Boundary Partner</a:t>
            </a:r>
            <a:endParaRPr lang="en-US" sz="1700" dirty="0">
              <a:cs typeface="+mn-cs"/>
            </a:endParaRPr>
          </a:p>
        </p:txBody>
      </p:sp>
      <p:sp>
        <p:nvSpPr>
          <p:cNvPr id="11" name="Snip Same Side Corner Rectangle 10"/>
          <p:cNvSpPr/>
          <p:nvPr/>
        </p:nvSpPr>
        <p:spPr bwMode="auto">
          <a:xfrm>
            <a:off x="1707307" y="2286000"/>
            <a:ext cx="1447800" cy="685800"/>
          </a:xfrm>
          <a:prstGeom prst="snip2SameRect">
            <a:avLst/>
          </a:prstGeom>
          <a:solidFill>
            <a:schemeClr val="accent1"/>
          </a:solidFill>
          <a:ln w="9525" cap="flat" cmpd="sng" algn="ctr">
            <a:noFill/>
            <a:prstDash val="solid"/>
            <a:round/>
            <a:headEnd type="none" w="med" len="med"/>
            <a:tailEnd type="none" w="med" len="med"/>
          </a:ln>
          <a:effectLst/>
        </p:spPr>
        <p:txBody>
          <a:bodyPr/>
          <a:lstStyle/>
          <a:p>
            <a:pPr algn="ctr">
              <a:buFontTx/>
              <a:buNone/>
              <a:defRPr/>
            </a:pPr>
            <a:r>
              <a:rPr lang="en-US" sz="1800" dirty="0">
                <a:cs typeface="+mn-cs"/>
              </a:rPr>
              <a:t>Outcome Statement</a:t>
            </a:r>
          </a:p>
        </p:txBody>
      </p:sp>
      <p:sp>
        <p:nvSpPr>
          <p:cNvPr id="14" name="Snip Same Side Corner Rectangle 13"/>
          <p:cNvSpPr/>
          <p:nvPr/>
        </p:nvSpPr>
        <p:spPr bwMode="auto">
          <a:xfrm>
            <a:off x="6172200" y="2286000"/>
            <a:ext cx="1447800" cy="685800"/>
          </a:xfrm>
          <a:prstGeom prst="snip2SameRect">
            <a:avLst/>
          </a:prstGeom>
          <a:solidFill>
            <a:schemeClr val="accent1"/>
          </a:solidFill>
          <a:ln w="9525" cap="flat" cmpd="sng" algn="ctr">
            <a:noFill/>
            <a:prstDash val="solid"/>
            <a:round/>
            <a:headEnd type="none" w="med" len="med"/>
            <a:tailEnd type="none" w="med" len="med"/>
          </a:ln>
          <a:effectLst/>
        </p:spPr>
        <p:txBody>
          <a:bodyPr/>
          <a:lstStyle/>
          <a:p>
            <a:pPr algn="ctr">
              <a:buFontTx/>
              <a:buNone/>
              <a:defRPr/>
            </a:pPr>
            <a:r>
              <a:rPr lang="en-US" sz="1800" dirty="0">
                <a:cs typeface="+mn-cs"/>
              </a:rPr>
              <a:t>Outcome Statement</a:t>
            </a:r>
          </a:p>
        </p:txBody>
      </p:sp>
      <p:sp>
        <p:nvSpPr>
          <p:cNvPr id="15" name="Snip Same Side Corner Rectangle 14"/>
          <p:cNvSpPr/>
          <p:nvPr/>
        </p:nvSpPr>
        <p:spPr bwMode="auto">
          <a:xfrm>
            <a:off x="3886200" y="2286000"/>
            <a:ext cx="1447800" cy="685800"/>
          </a:xfrm>
          <a:prstGeom prst="snip2SameRect">
            <a:avLst/>
          </a:prstGeom>
          <a:solidFill>
            <a:schemeClr val="accent1"/>
          </a:solidFill>
          <a:ln w="9525" cap="flat" cmpd="sng" algn="ctr">
            <a:noFill/>
            <a:prstDash val="solid"/>
            <a:round/>
            <a:headEnd type="none" w="med" len="med"/>
            <a:tailEnd type="none" w="med" len="med"/>
          </a:ln>
          <a:effectLst/>
        </p:spPr>
        <p:txBody>
          <a:bodyPr/>
          <a:lstStyle/>
          <a:p>
            <a:pPr algn="ctr">
              <a:buFontTx/>
              <a:buNone/>
              <a:defRPr/>
            </a:pPr>
            <a:r>
              <a:rPr lang="en-US" dirty="0" smtClean="0">
                <a:cs typeface="+mn-cs"/>
              </a:rPr>
              <a:t>Outcome</a:t>
            </a:r>
            <a:r>
              <a:rPr lang="en-US" sz="1600" dirty="0" smtClean="0">
                <a:cs typeface="+mn-cs"/>
              </a:rPr>
              <a:t> </a:t>
            </a:r>
            <a:r>
              <a:rPr lang="en-US" dirty="0" smtClean="0">
                <a:cs typeface="+mn-cs"/>
              </a:rPr>
              <a:t>statement</a:t>
            </a:r>
            <a:endParaRPr lang="en-US" dirty="0">
              <a:cs typeface="+mn-cs"/>
            </a:endParaRPr>
          </a:p>
        </p:txBody>
      </p:sp>
      <p:grpSp>
        <p:nvGrpSpPr>
          <p:cNvPr id="20489" name="Group 28"/>
          <p:cNvGrpSpPr>
            <a:grpSpLocks/>
          </p:cNvGrpSpPr>
          <p:nvPr/>
        </p:nvGrpSpPr>
        <p:grpSpPr bwMode="auto">
          <a:xfrm>
            <a:off x="3276600" y="3124201"/>
            <a:ext cx="1930400" cy="1219200"/>
            <a:chOff x="1219200" y="4038600"/>
            <a:chExt cx="1930977" cy="1219200"/>
          </a:xfrm>
        </p:grpSpPr>
        <p:sp>
          <p:nvSpPr>
            <p:cNvPr id="20551" name="Rectangle 18"/>
            <p:cNvSpPr>
              <a:spLocks noChangeArrowheads="1"/>
            </p:cNvSpPr>
            <p:nvPr/>
          </p:nvSpPr>
          <p:spPr bwMode="auto">
            <a:xfrm flipV="1">
              <a:off x="2313709" y="4038600"/>
              <a:ext cx="836468" cy="76200"/>
            </a:xfrm>
            <a:prstGeom prst="rect">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342900" indent="-342900"/>
              <a:endParaRPr lang="en-US"/>
            </a:p>
          </p:txBody>
        </p:sp>
        <p:sp>
          <p:nvSpPr>
            <p:cNvPr id="20552" name="Rectangle 19"/>
            <p:cNvSpPr>
              <a:spLocks noChangeArrowheads="1"/>
            </p:cNvSpPr>
            <p:nvPr/>
          </p:nvSpPr>
          <p:spPr bwMode="auto">
            <a:xfrm flipV="1">
              <a:off x="2159577" y="4267200"/>
              <a:ext cx="990600" cy="76201"/>
            </a:xfrm>
            <a:prstGeom prst="rect">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342900" indent="-342900"/>
              <a:endParaRPr lang="en-US"/>
            </a:p>
          </p:txBody>
        </p:sp>
        <p:sp>
          <p:nvSpPr>
            <p:cNvPr id="20553" name="Rectangle 20"/>
            <p:cNvSpPr>
              <a:spLocks noChangeArrowheads="1"/>
            </p:cNvSpPr>
            <p:nvPr/>
          </p:nvSpPr>
          <p:spPr bwMode="auto">
            <a:xfrm>
              <a:off x="1930977" y="4495801"/>
              <a:ext cx="1219200" cy="76200"/>
            </a:xfrm>
            <a:prstGeom prst="rect">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342900" indent="-342900"/>
              <a:endParaRPr lang="en-US"/>
            </a:p>
          </p:txBody>
        </p:sp>
        <p:sp>
          <p:nvSpPr>
            <p:cNvPr id="20554" name="Rectangle 23"/>
            <p:cNvSpPr>
              <a:spLocks noChangeArrowheads="1"/>
            </p:cNvSpPr>
            <p:nvPr/>
          </p:nvSpPr>
          <p:spPr bwMode="auto">
            <a:xfrm>
              <a:off x="1676400" y="4724401"/>
              <a:ext cx="1473777" cy="76200"/>
            </a:xfrm>
            <a:prstGeom prst="rect">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342900" indent="-342900"/>
              <a:endParaRPr lang="en-US"/>
            </a:p>
          </p:txBody>
        </p:sp>
        <p:sp>
          <p:nvSpPr>
            <p:cNvPr id="20555" name="Rectangle 24"/>
            <p:cNvSpPr>
              <a:spLocks noChangeArrowheads="1"/>
            </p:cNvSpPr>
            <p:nvPr/>
          </p:nvSpPr>
          <p:spPr bwMode="auto">
            <a:xfrm>
              <a:off x="1477241" y="4953001"/>
              <a:ext cx="1672936" cy="76200"/>
            </a:xfrm>
            <a:prstGeom prst="rect">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342900" indent="-342900"/>
              <a:endParaRPr lang="en-US"/>
            </a:p>
          </p:txBody>
        </p:sp>
        <p:sp>
          <p:nvSpPr>
            <p:cNvPr id="20556" name="Rectangle 25"/>
            <p:cNvSpPr>
              <a:spLocks noChangeArrowheads="1"/>
            </p:cNvSpPr>
            <p:nvPr/>
          </p:nvSpPr>
          <p:spPr bwMode="auto">
            <a:xfrm>
              <a:off x="1219200" y="5181600"/>
              <a:ext cx="1930977" cy="76200"/>
            </a:xfrm>
            <a:prstGeom prst="rect">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342900" indent="-342900"/>
              <a:endParaRPr lang="en-US"/>
            </a:p>
          </p:txBody>
        </p:sp>
      </p:grpSp>
      <p:grpSp>
        <p:nvGrpSpPr>
          <p:cNvPr id="20490" name="Group 29"/>
          <p:cNvGrpSpPr>
            <a:grpSpLocks/>
          </p:cNvGrpSpPr>
          <p:nvPr/>
        </p:nvGrpSpPr>
        <p:grpSpPr bwMode="auto">
          <a:xfrm>
            <a:off x="1066800" y="3124201"/>
            <a:ext cx="1930400" cy="1219200"/>
            <a:chOff x="1219200" y="4038600"/>
            <a:chExt cx="1930977" cy="1219200"/>
          </a:xfrm>
        </p:grpSpPr>
        <p:sp>
          <p:nvSpPr>
            <p:cNvPr id="20545" name="Rectangle 30"/>
            <p:cNvSpPr>
              <a:spLocks noChangeArrowheads="1"/>
            </p:cNvSpPr>
            <p:nvPr/>
          </p:nvSpPr>
          <p:spPr bwMode="auto">
            <a:xfrm flipV="1">
              <a:off x="2313709" y="4038600"/>
              <a:ext cx="836468" cy="76200"/>
            </a:xfrm>
            <a:prstGeom prst="rect">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342900" indent="-342900"/>
              <a:endParaRPr lang="en-US"/>
            </a:p>
          </p:txBody>
        </p:sp>
        <p:sp>
          <p:nvSpPr>
            <p:cNvPr id="20546" name="Rectangle 31"/>
            <p:cNvSpPr>
              <a:spLocks noChangeArrowheads="1"/>
            </p:cNvSpPr>
            <p:nvPr/>
          </p:nvSpPr>
          <p:spPr bwMode="auto">
            <a:xfrm flipV="1">
              <a:off x="2159577" y="4267200"/>
              <a:ext cx="990600" cy="76201"/>
            </a:xfrm>
            <a:prstGeom prst="rect">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342900" indent="-342900"/>
              <a:endParaRPr lang="en-US"/>
            </a:p>
          </p:txBody>
        </p:sp>
        <p:sp>
          <p:nvSpPr>
            <p:cNvPr id="20547" name="Rectangle 32"/>
            <p:cNvSpPr>
              <a:spLocks noChangeArrowheads="1"/>
            </p:cNvSpPr>
            <p:nvPr/>
          </p:nvSpPr>
          <p:spPr bwMode="auto">
            <a:xfrm>
              <a:off x="1930977" y="4495801"/>
              <a:ext cx="1219200" cy="76200"/>
            </a:xfrm>
            <a:prstGeom prst="rect">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342900" indent="-342900"/>
              <a:endParaRPr lang="en-US"/>
            </a:p>
          </p:txBody>
        </p:sp>
        <p:sp>
          <p:nvSpPr>
            <p:cNvPr id="20548" name="Rectangle 33"/>
            <p:cNvSpPr>
              <a:spLocks noChangeArrowheads="1"/>
            </p:cNvSpPr>
            <p:nvPr/>
          </p:nvSpPr>
          <p:spPr bwMode="auto">
            <a:xfrm>
              <a:off x="1676400" y="4724401"/>
              <a:ext cx="1473777" cy="76200"/>
            </a:xfrm>
            <a:prstGeom prst="rect">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342900" indent="-342900"/>
              <a:endParaRPr lang="en-US"/>
            </a:p>
          </p:txBody>
        </p:sp>
        <p:sp>
          <p:nvSpPr>
            <p:cNvPr id="20549" name="Rectangle 34"/>
            <p:cNvSpPr>
              <a:spLocks noChangeArrowheads="1"/>
            </p:cNvSpPr>
            <p:nvPr/>
          </p:nvSpPr>
          <p:spPr bwMode="auto">
            <a:xfrm>
              <a:off x="1477241" y="4953001"/>
              <a:ext cx="1672936" cy="76200"/>
            </a:xfrm>
            <a:prstGeom prst="rect">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342900" indent="-342900"/>
              <a:endParaRPr lang="en-US"/>
            </a:p>
          </p:txBody>
        </p:sp>
        <p:sp>
          <p:nvSpPr>
            <p:cNvPr id="20550" name="Rectangle 35"/>
            <p:cNvSpPr>
              <a:spLocks noChangeArrowheads="1"/>
            </p:cNvSpPr>
            <p:nvPr/>
          </p:nvSpPr>
          <p:spPr bwMode="auto">
            <a:xfrm>
              <a:off x="1219200" y="5181600"/>
              <a:ext cx="1930977" cy="76200"/>
            </a:xfrm>
            <a:prstGeom prst="rect">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342900" indent="-342900"/>
              <a:endParaRPr lang="en-US"/>
            </a:p>
          </p:txBody>
        </p:sp>
      </p:grpSp>
      <p:grpSp>
        <p:nvGrpSpPr>
          <p:cNvPr id="20491" name="Group 36"/>
          <p:cNvGrpSpPr>
            <a:grpSpLocks/>
          </p:cNvGrpSpPr>
          <p:nvPr/>
        </p:nvGrpSpPr>
        <p:grpSpPr bwMode="auto">
          <a:xfrm>
            <a:off x="5638800" y="3124201"/>
            <a:ext cx="1930400" cy="1219200"/>
            <a:chOff x="1219200" y="4038600"/>
            <a:chExt cx="1930977" cy="1219200"/>
          </a:xfrm>
        </p:grpSpPr>
        <p:sp>
          <p:nvSpPr>
            <p:cNvPr id="20539" name="Rectangle 37"/>
            <p:cNvSpPr>
              <a:spLocks noChangeArrowheads="1"/>
            </p:cNvSpPr>
            <p:nvPr/>
          </p:nvSpPr>
          <p:spPr bwMode="auto">
            <a:xfrm flipV="1">
              <a:off x="2313709" y="4038600"/>
              <a:ext cx="836468" cy="76200"/>
            </a:xfrm>
            <a:prstGeom prst="rect">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342900" indent="-342900"/>
              <a:endParaRPr lang="en-US"/>
            </a:p>
          </p:txBody>
        </p:sp>
        <p:sp>
          <p:nvSpPr>
            <p:cNvPr id="20540" name="Rectangle 38"/>
            <p:cNvSpPr>
              <a:spLocks noChangeArrowheads="1"/>
            </p:cNvSpPr>
            <p:nvPr/>
          </p:nvSpPr>
          <p:spPr bwMode="auto">
            <a:xfrm flipV="1">
              <a:off x="2159577" y="4267200"/>
              <a:ext cx="990600" cy="76201"/>
            </a:xfrm>
            <a:prstGeom prst="rect">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342900" indent="-342900"/>
              <a:endParaRPr lang="en-US"/>
            </a:p>
          </p:txBody>
        </p:sp>
        <p:sp>
          <p:nvSpPr>
            <p:cNvPr id="20541" name="Rectangle 39"/>
            <p:cNvSpPr>
              <a:spLocks noChangeArrowheads="1"/>
            </p:cNvSpPr>
            <p:nvPr/>
          </p:nvSpPr>
          <p:spPr bwMode="auto">
            <a:xfrm>
              <a:off x="1930977" y="4495801"/>
              <a:ext cx="1219200" cy="76200"/>
            </a:xfrm>
            <a:prstGeom prst="rect">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342900" indent="-342900"/>
              <a:endParaRPr lang="en-US"/>
            </a:p>
          </p:txBody>
        </p:sp>
        <p:sp>
          <p:nvSpPr>
            <p:cNvPr id="20542" name="Rectangle 40"/>
            <p:cNvSpPr>
              <a:spLocks noChangeArrowheads="1"/>
            </p:cNvSpPr>
            <p:nvPr/>
          </p:nvSpPr>
          <p:spPr bwMode="auto">
            <a:xfrm>
              <a:off x="1676400" y="4724401"/>
              <a:ext cx="1473777" cy="76200"/>
            </a:xfrm>
            <a:prstGeom prst="rect">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342900" indent="-342900"/>
              <a:endParaRPr lang="en-US"/>
            </a:p>
          </p:txBody>
        </p:sp>
        <p:sp>
          <p:nvSpPr>
            <p:cNvPr id="20543" name="Rectangle 41"/>
            <p:cNvSpPr>
              <a:spLocks noChangeArrowheads="1"/>
            </p:cNvSpPr>
            <p:nvPr/>
          </p:nvSpPr>
          <p:spPr bwMode="auto">
            <a:xfrm>
              <a:off x="1477241" y="4953001"/>
              <a:ext cx="1672936" cy="76200"/>
            </a:xfrm>
            <a:prstGeom prst="rect">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342900" indent="-342900"/>
              <a:endParaRPr lang="en-US"/>
            </a:p>
          </p:txBody>
        </p:sp>
        <p:sp>
          <p:nvSpPr>
            <p:cNvPr id="20544" name="Rectangle 42"/>
            <p:cNvSpPr>
              <a:spLocks noChangeArrowheads="1"/>
            </p:cNvSpPr>
            <p:nvPr/>
          </p:nvSpPr>
          <p:spPr bwMode="auto">
            <a:xfrm>
              <a:off x="1219200" y="5181600"/>
              <a:ext cx="1930977" cy="76200"/>
            </a:xfrm>
            <a:prstGeom prst="rect">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342900" indent="-342900"/>
              <a:endParaRPr lang="en-US"/>
            </a:p>
          </p:txBody>
        </p:sp>
      </p:grpSp>
      <p:sp>
        <p:nvSpPr>
          <p:cNvPr id="20492" name="TextBox 43"/>
          <p:cNvSpPr txBox="1">
            <a:spLocks noChangeArrowheads="1"/>
          </p:cNvSpPr>
          <p:nvPr/>
        </p:nvSpPr>
        <p:spPr bwMode="auto">
          <a:xfrm>
            <a:off x="7772400" y="3581400"/>
            <a:ext cx="12192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rgbClr val="990000"/>
                </a:solidFill>
                <a:latin typeface="Arial" charset="0"/>
                <a:ea typeface="ＭＳ Ｐゴシック" charset="0"/>
                <a:cs typeface="ＭＳ Ｐゴシック" charset="0"/>
              </a:defRPr>
            </a:lvl1pPr>
            <a:lvl2pPr marL="742950" indent="-285750" eaLnBrk="0" hangingPunct="0">
              <a:defRPr sz="3200">
                <a:solidFill>
                  <a:srgbClr val="990000"/>
                </a:solidFill>
                <a:latin typeface="Arial" charset="0"/>
                <a:ea typeface="ＭＳ Ｐゴシック" charset="0"/>
              </a:defRPr>
            </a:lvl2pPr>
            <a:lvl3pPr marL="1143000" indent="-228600" eaLnBrk="0" hangingPunct="0">
              <a:defRPr sz="3200">
                <a:solidFill>
                  <a:srgbClr val="990000"/>
                </a:solidFill>
                <a:latin typeface="Arial" charset="0"/>
                <a:ea typeface="ＭＳ Ｐゴシック" charset="0"/>
              </a:defRPr>
            </a:lvl3pPr>
            <a:lvl4pPr marL="1600200" indent="-228600" eaLnBrk="0" hangingPunct="0">
              <a:defRPr sz="3200">
                <a:solidFill>
                  <a:srgbClr val="990000"/>
                </a:solidFill>
                <a:latin typeface="Arial" charset="0"/>
                <a:ea typeface="ＭＳ Ｐゴシック" charset="0"/>
              </a:defRPr>
            </a:lvl4pPr>
            <a:lvl5pPr marL="2057400" indent="-228600" eaLnBrk="0" hangingPunct="0">
              <a:defRPr sz="3200">
                <a:solidFill>
                  <a:srgbClr val="990000"/>
                </a:solidFill>
                <a:latin typeface="Arial" charset="0"/>
                <a:ea typeface="ＭＳ Ｐゴシック" charset="0"/>
              </a:defRPr>
            </a:lvl5pPr>
            <a:lvl6pPr marL="2514600" indent="-228600" algn="ctr" eaLnBrk="0" fontAlgn="base" hangingPunct="0">
              <a:lnSpc>
                <a:spcPct val="90000"/>
              </a:lnSpc>
              <a:spcBef>
                <a:spcPct val="20000"/>
              </a:spcBef>
              <a:spcAft>
                <a:spcPct val="0"/>
              </a:spcAft>
              <a:buChar char="•"/>
              <a:defRPr sz="3200">
                <a:solidFill>
                  <a:srgbClr val="990000"/>
                </a:solidFill>
                <a:latin typeface="Arial" charset="0"/>
                <a:ea typeface="ＭＳ Ｐゴシック" charset="0"/>
              </a:defRPr>
            </a:lvl6pPr>
            <a:lvl7pPr marL="2971800" indent="-228600" algn="ctr" eaLnBrk="0" fontAlgn="base" hangingPunct="0">
              <a:lnSpc>
                <a:spcPct val="90000"/>
              </a:lnSpc>
              <a:spcBef>
                <a:spcPct val="20000"/>
              </a:spcBef>
              <a:spcAft>
                <a:spcPct val="0"/>
              </a:spcAft>
              <a:buChar char="•"/>
              <a:defRPr sz="3200">
                <a:solidFill>
                  <a:srgbClr val="990000"/>
                </a:solidFill>
                <a:latin typeface="Arial" charset="0"/>
                <a:ea typeface="ＭＳ Ｐゴシック" charset="0"/>
              </a:defRPr>
            </a:lvl7pPr>
            <a:lvl8pPr marL="3429000" indent="-228600" algn="ctr" eaLnBrk="0" fontAlgn="base" hangingPunct="0">
              <a:lnSpc>
                <a:spcPct val="90000"/>
              </a:lnSpc>
              <a:spcBef>
                <a:spcPct val="20000"/>
              </a:spcBef>
              <a:spcAft>
                <a:spcPct val="0"/>
              </a:spcAft>
              <a:buChar char="•"/>
              <a:defRPr sz="3200">
                <a:solidFill>
                  <a:srgbClr val="990000"/>
                </a:solidFill>
                <a:latin typeface="Arial" charset="0"/>
                <a:ea typeface="ＭＳ Ｐゴシック" charset="0"/>
              </a:defRPr>
            </a:lvl8pPr>
            <a:lvl9pPr marL="3886200" indent="-228600" algn="ctr" eaLnBrk="0" fontAlgn="base" hangingPunct="0">
              <a:lnSpc>
                <a:spcPct val="90000"/>
              </a:lnSpc>
              <a:spcBef>
                <a:spcPct val="20000"/>
              </a:spcBef>
              <a:spcAft>
                <a:spcPct val="0"/>
              </a:spcAft>
              <a:buChar char="•"/>
              <a:defRPr sz="3200">
                <a:solidFill>
                  <a:srgbClr val="990000"/>
                </a:solidFill>
                <a:latin typeface="Arial" charset="0"/>
                <a:ea typeface="ＭＳ Ｐゴシック" charset="0"/>
              </a:defRPr>
            </a:lvl9pPr>
          </a:lstStyle>
          <a:p>
            <a:pPr eaLnBrk="1" hangingPunct="1">
              <a:buFontTx/>
              <a:buNone/>
            </a:pPr>
            <a:r>
              <a:rPr lang="en-US" sz="1800" dirty="0" smtClean="0">
                <a:solidFill>
                  <a:srgbClr val="000000"/>
                </a:solidFill>
              </a:rPr>
              <a:t>Progress Markers  </a:t>
            </a:r>
            <a:endParaRPr lang="en-US" sz="1800" b="1" dirty="0">
              <a:solidFill>
                <a:srgbClr val="000000"/>
              </a:solidFill>
            </a:endParaRPr>
          </a:p>
        </p:txBody>
      </p:sp>
      <p:graphicFrame>
        <p:nvGraphicFramePr>
          <p:cNvPr id="45" name="Table 44"/>
          <p:cNvGraphicFramePr>
            <a:graphicFrameLocks noGrp="1"/>
          </p:cNvGraphicFramePr>
          <p:nvPr>
            <p:extLst>
              <p:ext uri="{D42A27DB-BD31-4B8C-83A1-F6EECF244321}">
                <p14:modId xmlns:p14="http://schemas.microsoft.com/office/powerpoint/2010/main" val="757666339"/>
              </p:ext>
            </p:extLst>
          </p:nvPr>
        </p:nvGraphicFramePr>
        <p:xfrm>
          <a:off x="1143000" y="4876800"/>
          <a:ext cx="1828800" cy="731838"/>
        </p:xfrm>
        <a:graphic>
          <a:graphicData uri="http://schemas.openxmlformats.org/drawingml/2006/table">
            <a:tbl>
              <a:tblPr firstRow="1">
                <a:tableStyleId>{BC89EF96-8CEA-46FF-86C4-4CE0E7609802}</a:tableStyleId>
              </a:tblPr>
              <a:tblGrid>
                <a:gridCol w="609600"/>
                <a:gridCol w="609600"/>
                <a:gridCol w="609600"/>
              </a:tblGrid>
              <a:tr h="365919">
                <a:tc>
                  <a:txBody>
                    <a:bodyPr/>
                    <a:lstStyle/>
                    <a:p>
                      <a:pPr algn="ctr"/>
                      <a:endParaRPr lang="en-US" sz="1800" dirty="0"/>
                    </a:p>
                  </a:txBody>
                  <a:tcPr marT="45740" marB="45740">
                    <a:lnL w="28575" cap="flat" cmpd="sng" algn="ctr">
                      <a:solidFill>
                        <a:srgbClr val="C0504D"/>
                      </a:solidFill>
                      <a:prstDash val="solid"/>
                      <a:round/>
                      <a:headEnd type="none" w="med" len="med"/>
                      <a:tailEnd type="none" w="med" len="med"/>
                    </a:lnL>
                    <a:lnR w="28575" cap="flat" cmpd="sng" algn="ctr">
                      <a:solidFill>
                        <a:srgbClr val="C0504D"/>
                      </a:solidFill>
                      <a:prstDash val="solid"/>
                      <a:round/>
                      <a:headEnd type="none" w="med" len="med"/>
                      <a:tailEnd type="none" w="med" len="med"/>
                    </a:lnR>
                    <a:lnT w="28575" cap="flat" cmpd="sng" algn="ctr">
                      <a:solidFill>
                        <a:srgbClr val="C0504D"/>
                      </a:solidFill>
                      <a:prstDash val="solid"/>
                      <a:round/>
                      <a:headEnd type="none" w="med" len="med"/>
                      <a:tailEnd type="none" w="med" len="med"/>
                    </a:lnT>
                    <a:lnB w="28575" cap="flat" cmpd="sng" algn="ctr">
                      <a:solidFill>
                        <a:srgbClr val="C0504D"/>
                      </a:solidFill>
                      <a:prstDash val="solid"/>
                      <a:round/>
                      <a:headEnd type="none" w="med" len="med"/>
                      <a:tailEnd type="none" w="med" len="med"/>
                    </a:lnB>
                  </a:tcPr>
                </a:tc>
                <a:tc>
                  <a:txBody>
                    <a:bodyPr/>
                    <a:lstStyle/>
                    <a:p>
                      <a:pPr algn="ctr"/>
                      <a:endParaRPr lang="en-US" sz="1800" dirty="0"/>
                    </a:p>
                  </a:txBody>
                  <a:tcPr marT="45740" marB="45740">
                    <a:lnL w="28575" cap="flat" cmpd="sng" algn="ctr">
                      <a:solidFill>
                        <a:srgbClr val="C0504D"/>
                      </a:solidFill>
                      <a:prstDash val="solid"/>
                      <a:round/>
                      <a:headEnd type="none" w="med" len="med"/>
                      <a:tailEnd type="none" w="med" len="med"/>
                    </a:lnL>
                    <a:lnR w="28575" cap="flat" cmpd="sng" algn="ctr">
                      <a:solidFill>
                        <a:srgbClr val="C0504D"/>
                      </a:solidFill>
                      <a:prstDash val="solid"/>
                      <a:round/>
                      <a:headEnd type="none" w="med" len="med"/>
                      <a:tailEnd type="none" w="med" len="med"/>
                    </a:lnR>
                    <a:lnT w="28575" cap="flat" cmpd="sng" algn="ctr">
                      <a:solidFill>
                        <a:srgbClr val="C0504D"/>
                      </a:solidFill>
                      <a:prstDash val="solid"/>
                      <a:round/>
                      <a:headEnd type="none" w="med" len="med"/>
                      <a:tailEnd type="none" w="med" len="med"/>
                    </a:lnT>
                    <a:lnB w="28575" cap="flat" cmpd="sng" algn="ctr">
                      <a:solidFill>
                        <a:srgbClr val="C0504D"/>
                      </a:solidFill>
                      <a:prstDash val="solid"/>
                      <a:round/>
                      <a:headEnd type="none" w="med" len="med"/>
                      <a:tailEnd type="none" w="med" len="med"/>
                    </a:lnB>
                  </a:tcPr>
                </a:tc>
                <a:tc>
                  <a:txBody>
                    <a:bodyPr/>
                    <a:lstStyle/>
                    <a:p>
                      <a:pPr algn="ctr"/>
                      <a:endParaRPr lang="en-US" sz="1800" dirty="0"/>
                    </a:p>
                  </a:txBody>
                  <a:tcPr marT="45740" marB="45740">
                    <a:lnL w="28575" cap="flat" cmpd="sng" algn="ctr">
                      <a:solidFill>
                        <a:srgbClr val="C0504D"/>
                      </a:solidFill>
                      <a:prstDash val="solid"/>
                      <a:round/>
                      <a:headEnd type="none" w="med" len="med"/>
                      <a:tailEnd type="none" w="med" len="med"/>
                    </a:lnL>
                    <a:lnR w="28575" cap="flat" cmpd="sng" algn="ctr">
                      <a:solidFill>
                        <a:srgbClr val="C0504D"/>
                      </a:solidFill>
                      <a:prstDash val="solid"/>
                      <a:round/>
                      <a:headEnd type="none" w="med" len="med"/>
                      <a:tailEnd type="none" w="med" len="med"/>
                    </a:lnR>
                    <a:lnT w="28575" cap="flat" cmpd="sng" algn="ctr">
                      <a:solidFill>
                        <a:srgbClr val="C0504D"/>
                      </a:solidFill>
                      <a:prstDash val="solid"/>
                      <a:round/>
                      <a:headEnd type="none" w="med" len="med"/>
                      <a:tailEnd type="none" w="med" len="med"/>
                    </a:lnT>
                    <a:lnB w="28575" cap="flat" cmpd="sng" algn="ctr">
                      <a:solidFill>
                        <a:srgbClr val="C0504D"/>
                      </a:solidFill>
                      <a:prstDash val="solid"/>
                      <a:round/>
                      <a:headEnd type="none" w="med" len="med"/>
                      <a:tailEnd type="none" w="med" len="med"/>
                    </a:lnB>
                  </a:tcPr>
                </a:tc>
              </a:tr>
              <a:tr h="365919">
                <a:tc>
                  <a:txBody>
                    <a:bodyPr/>
                    <a:lstStyle/>
                    <a:p>
                      <a:pPr algn="ctr"/>
                      <a:endParaRPr lang="en-US" sz="1800" b="1" dirty="0"/>
                    </a:p>
                  </a:txBody>
                  <a:tcPr marT="45740" marB="45740">
                    <a:lnL w="28575" cap="flat" cmpd="sng" algn="ctr">
                      <a:solidFill>
                        <a:srgbClr val="C0504D"/>
                      </a:solidFill>
                      <a:prstDash val="solid"/>
                      <a:round/>
                      <a:headEnd type="none" w="med" len="med"/>
                      <a:tailEnd type="none" w="med" len="med"/>
                    </a:lnL>
                    <a:lnR w="28575" cap="flat" cmpd="sng" algn="ctr">
                      <a:solidFill>
                        <a:srgbClr val="C0504D"/>
                      </a:solidFill>
                      <a:prstDash val="solid"/>
                      <a:round/>
                      <a:headEnd type="none" w="med" len="med"/>
                      <a:tailEnd type="none" w="med" len="med"/>
                    </a:lnR>
                    <a:lnT w="28575" cap="flat" cmpd="sng" algn="ctr">
                      <a:solidFill>
                        <a:srgbClr val="C0504D"/>
                      </a:solidFill>
                      <a:prstDash val="solid"/>
                      <a:round/>
                      <a:headEnd type="none" w="med" len="med"/>
                      <a:tailEnd type="none" w="med" len="med"/>
                    </a:lnT>
                    <a:lnB w="28575" cap="flat" cmpd="sng" algn="ctr">
                      <a:solidFill>
                        <a:srgbClr val="C0504D"/>
                      </a:solidFill>
                      <a:prstDash val="solid"/>
                      <a:round/>
                      <a:headEnd type="none" w="med" len="med"/>
                      <a:tailEnd type="none" w="med" len="med"/>
                    </a:lnB>
                  </a:tcPr>
                </a:tc>
                <a:tc>
                  <a:txBody>
                    <a:bodyPr/>
                    <a:lstStyle/>
                    <a:p>
                      <a:pPr algn="ctr"/>
                      <a:endParaRPr lang="en-US" sz="1800" b="1" dirty="0"/>
                    </a:p>
                  </a:txBody>
                  <a:tcPr marT="45740" marB="45740">
                    <a:lnL w="28575" cap="flat" cmpd="sng" algn="ctr">
                      <a:solidFill>
                        <a:srgbClr val="C0504D"/>
                      </a:solidFill>
                      <a:prstDash val="solid"/>
                      <a:round/>
                      <a:headEnd type="none" w="med" len="med"/>
                      <a:tailEnd type="none" w="med" len="med"/>
                    </a:lnL>
                    <a:lnR w="28575" cap="flat" cmpd="sng" algn="ctr">
                      <a:solidFill>
                        <a:srgbClr val="C0504D"/>
                      </a:solidFill>
                      <a:prstDash val="solid"/>
                      <a:round/>
                      <a:headEnd type="none" w="med" len="med"/>
                      <a:tailEnd type="none" w="med" len="med"/>
                    </a:lnR>
                    <a:lnT w="28575" cap="flat" cmpd="sng" algn="ctr">
                      <a:solidFill>
                        <a:srgbClr val="C0504D"/>
                      </a:solidFill>
                      <a:prstDash val="solid"/>
                      <a:round/>
                      <a:headEnd type="none" w="med" len="med"/>
                      <a:tailEnd type="none" w="med" len="med"/>
                    </a:lnT>
                    <a:lnB w="28575" cap="flat" cmpd="sng" algn="ctr">
                      <a:solidFill>
                        <a:srgbClr val="C0504D"/>
                      </a:solidFill>
                      <a:prstDash val="solid"/>
                      <a:round/>
                      <a:headEnd type="none" w="med" len="med"/>
                      <a:tailEnd type="none" w="med" len="med"/>
                    </a:lnB>
                  </a:tcPr>
                </a:tc>
                <a:tc>
                  <a:txBody>
                    <a:bodyPr/>
                    <a:lstStyle/>
                    <a:p>
                      <a:pPr algn="ctr"/>
                      <a:endParaRPr lang="en-US" sz="1800" b="1" dirty="0"/>
                    </a:p>
                  </a:txBody>
                  <a:tcPr marT="45740" marB="45740">
                    <a:lnL w="28575" cap="flat" cmpd="sng" algn="ctr">
                      <a:solidFill>
                        <a:srgbClr val="C0504D"/>
                      </a:solidFill>
                      <a:prstDash val="solid"/>
                      <a:round/>
                      <a:headEnd type="none" w="med" len="med"/>
                      <a:tailEnd type="none" w="med" len="med"/>
                    </a:lnL>
                    <a:lnR w="28575" cap="flat" cmpd="sng" algn="ctr">
                      <a:solidFill>
                        <a:srgbClr val="C0504D"/>
                      </a:solidFill>
                      <a:prstDash val="solid"/>
                      <a:round/>
                      <a:headEnd type="none" w="med" len="med"/>
                      <a:tailEnd type="none" w="med" len="med"/>
                    </a:lnR>
                    <a:lnT w="28575" cap="flat" cmpd="sng" algn="ctr">
                      <a:solidFill>
                        <a:srgbClr val="C0504D"/>
                      </a:solidFill>
                      <a:prstDash val="solid"/>
                      <a:round/>
                      <a:headEnd type="none" w="med" len="med"/>
                      <a:tailEnd type="none" w="med" len="med"/>
                    </a:lnT>
                    <a:lnB w="28575" cap="flat" cmpd="sng" algn="ctr">
                      <a:solidFill>
                        <a:srgbClr val="C0504D"/>
                      </a:solidFill>
                      <a:prstDash val="solid"/>
                      <a:round/>
                      <a:headEnd type="none" w="med" len="med"/>
                      <a:tailEnd type="none" w="med" len="med"/>
                    </a:lnB>
                  </a:tcPr>
                </a:tc>
              </a:tr>
            </a:tbl>
          </a:graphicData>
        </a:graphic>
      </p:graphicFrame>
      <p:graphicFrame>
        <p:nvGraphicFramePr>
          <p:cNvPr id="46" name="Table 45"/>
          <p:cNvGraphicFramePr>
            <a:graphicFrameLocks noGrp="1"/>
          </p:cNvGraphicFramePr>
          <p:nvPr>
            <p:extLst>
              <p:ext uri="{D42A27DB-BD31-4B8C-83A1-F6EECF244321}">
                <p14:modId xmlns:p14="http://schemas.microsoft.com/office/powerpoint/2010/main" val="710723097"/>
              </p:ext>
            </p:extLst>
          </p:nvPr>
        </p:nvGraphicFramePr>
        <p:xfrm>
          <a:off x="3429000" y="4876800"/>
          <a:ext cx="1828800" cy="731838"/>
        </p:xfrm>
        <a:graphic>
          <a:graphicData uri="http://schemas.openxmlformats.org/drawingml/2006/table">
            <a:tbl>
              <a:tblPr firstRow="1">
                <a:tableStyleId>{BC89EF96-8CEA-46FF-86C4-4CE0E7609802}</a:tableStyleId>
              </a:tblPr>
              <a:tblGrid>
                <a:gridCol w="609600"/>
                <a:gridCol w="609600"/>
                <a:gridCol w="609600"/>
              </a:tblGrid>
              <a:tr h="365919">
                <a:tc>
                  <a:txBody>
                    <a:bodyPr/>
                    <a:lstStyle/>
                    <a:p>
                      <a:pPr algn="ctr"/>
                      <a:endParaRPr lang="en-US" sz="1800" dirty="0"/>
                    </a:p>
                  </a:txBody>
                  <a:tcPr marT="45740" marB="45740">
                    <a:lnL w="28575" cap="flat" cmpd="sng" algn="ctr">
                      <a:solidFill>
                        <a:srgbClr val="C0504D"/>
                      </a:solidFill>
                      <a:prstDash val="solid"/>
                      <a:round/>
                      <a:headEnd type="none" w="med" len="med"/>
                      <a:tailEnd type="none" w="med" len="med"/>
                    </a:lnL>
                    <a:lnR w="28575" cap="flat" cmpd="sng" algn="ctr">
                      <a:solidFill>
                        <a:srgbClr val="C0504D"/>
                      </a:solidFill>
                      <a:prstDash val="solid"/>
                      <a:round/>
                      <a:headEnd type="none" w="med" len="med"/>
                      <a:tailEnd type="none" w="med" len="med"/>
                    </a:lnR>
                    <a:lnT w="28575" cap="flat" cmpd="sng" algn="ctr">
                      <a:solidFill>
                        <a:srgbClr val="C0504D"/>
                      </a:solidFill>
                      <a:prstDash val="solid"/>
                      <a:round/>
                      <a:headEnd type="none" w="med" len="med"/>
                      <a:tailEnd type="none" w="med" len="med"/>
                    </a:lnT>
                    <a:lnB w="28575" cap="flat" cmpd="sng" algn="ctr">
                      <a:solidFill>
                        <a:srgbClr val="C0504D"/>
                      </a:solidFill>
                      <a:prstDash val="solid"/>
                      <a:round/>
                      <a:headEnd type="none" w="med" len="med"/>
                      <a:tailEnd type="none" w="med" len="med"/>
                    </a:lnB>
                  </a:tcPr>
                </a:tc>
                <a:tc>
                  <a:txBody>
                    <a:bodyPr/>
                    <a:lstStyle/>
                    <a:p>
                      <a:pPr algn="ctr"/>
                      <a:endParaRPr lang="en-US" sz="1800" dirty="0"/>
                    </a:p>
                  </a:txBody>
                  <a:tcPr marT="45740" marB="45740">
                    <a:lnL w="28575" cap="flat" cmpd="sng" algn="ctr">
                      <a:solidFill>
                        <a:srgbClr val="C0504D"/>
                      </a:solidFill>
                      <a:prstDash val="solid"/>
                      <a:round/>
                      <a:headEnd type="none" w="med" len="med"/>
                      <a:tailEnd type="none" w="med" len="med"/>
                    </a:lnL>
                    <a:lnR w="28575" cap="flat" cmpd="sng" algn="ctr">
                      <a:solidFill>
                        <a:srgbClr val="C0504D"/>
                      </a:solidFill>
                      <a:prstDash val="solid"/>
                      <a:round/>
                      <a:headEnd type="none" w="med" len="med"/>
                      <a:tailEnd type="none" w="med" len="med"/>
                    </a:lnR>
                    <a:lnT w="28575" cap="flat" cmpd="sng" algn="ctr">
                      <a:solidFill>
                        <a:srgbClr val="C0504D"/>
                      </a:solidFill>
                      <a:prstDash val="solid"/>
                      <a:round/>
                      <a:headEnd type="none" w="med" len="med"/>
                      <a:tailEnd type="none" w="med" len="med"/>
                    </a:lnT>
                    <a:lnB w="28575" cap="flat" cmpd="sng" algn="ctr">
                      <a:solidFill>
                        <a:srgbClr val="C0504D"/>
                      </a:solidFill>
                      <a:prstDash val="solid"/>
                      <a:round/>
                      <a:headEnd type="none" w="med" len="med"/>
                      <a:tailEnd type="none" w="med" len="med"/>
                    </a:lnB>
                  </a:tcPr>
                </a:tc>
                <a:tc>
                  <a:txBody>
                    <a:bodyPr/>
                    <a:lstStyle/>
                    <a:p>
                      <a:pPr algn="ctr"/>
                      <a:endParaRPr lang="en-US" sz="1800" dirty="0"/>
                    </a:p>
                  </a:txBody>
                  <a:tcPr marT="45740" marB="45740">
                    <a:lnL w="28575" cap="flat" cmpd="sng" algn="ctr">
                      <a:solidFill>
                        <a:srgbClr val="C0504D"/>
                      </a:solidFill>
                      <a:prstDash val="solid"/>
                      <a:round/>
                      <a:headEnd type="none" w="med" len="med"/>
                      <a:tailEnd type="none" w="med" len="med"/>
                    </a:lnL>
                    <a:lnR w="28575" cap="flat" cmpd="sng" algn="ctr">
                      <a:solidFill>
                        <a:srgbClr val="C0504D"/>
                      </a:solidFill>
                      <a:prstDash val="solid"/>
                      <a:round/>
                      <a:headEnd type="none" w="med" len="med"/>
                      <a:tailEnd type="none" w="med" len="med"/>
                    </a:lnR>
                    <a:lnT w="28575" cap="flat" cmpd="sng" algn="ctr">
                      <a:solidFill>
                        <a:srgbClr val="C0504D"/>
                      </a:solidFill>
                      <a:prstDash val="solid"/>
                      <a:round/>
                      <a:headEnd type="none" w="med" len="med"/>
                      <a:tailEnd type="none" w="med" len="med"/>
                    </a:lnT>
                    <a:lnB w="28575" cap="flat" cmpd="sng" algn="ctr">
                      <a:solidFill>
                        <a:srgbClr val="C0504D"/>
                      </a:solidFill>
                      <a:prstDash val="solid"/>
                      <a:round/>
                      <a:headEnd type="none" w="med" len="med"/>
                      <a:tailEnd type="none" w="med" len="med"/>
                    </a:lnB>
                  </a:tcPr>
                </a:tc>
              </a:tr>
              <a:tr h="365919">
                <a:tc>
                  <a:txBody>
                    <a:bodyPr/>
                    <a:lstStyle/>
                    <a:p>
                      <a:pPr algn="ctr"/>
                      <a:endParaRPr lang="en-US" sz="1800" b="1" dirty="0"/>
                    </a:p>
                  </a:txBody>
                  <a:tcPr marT="45740" marB="45740">
                    <a:lnL w="28575" cap="flat" cmpd="sng" algn="ctr">
                      <a:solidFill>
                        <a:srgbClr val="C0504D"/>
                      </a:solidFill>
                      <a:prstDash val="solid"/>
                      <a:round/>
                      <a:headEnd type="none" w="med" len="med"/>
                      <a:tailEnd type="none" w="med" len="med"/>
                    </a:lnL>
                    <a:lnR w="28575" cap="flat" cmpd="sng" algn="ctr">
                      <a:solidFill>
                        <a:srgbClr val="C0504D"/>
                      </a:solidFill>
                      <a:prstDash val="solid"/>
                      <a:round/>
                      <a:headEnd type="none" w="med" len="med"/>
                      <a:tailEnd type="none" w="med" len="med"/>
                    </a:lnR>
                    <a:lnT w="28575" cap="flat" cmpd="sng" algn="ctr">
                      <a:solidFill>
                        <a:srgbClr val="C0504D"/>
                      </a:solidFill>
                      <a:prstDash val="solid"/>
                      <a:round/>
                      <a:headEnd type="none" w="med" len="med"/>
                      <a:tailEnd type="none" w="med" len="med"/>
                    </a:lnT>
                    <a:lnB w="28575" cap="flat" cmpd="sng" algn="ctr">
                      <a:solidFill>
                        <a:srgbClr val="C0504D"/>
                      </a:solidFill>
                      <a:prstDash val="solid"/>
                      <a:round/>
                      <a:headEnd type="none" w="med" len="med"/>
                      <a:tailEnd type="none" w="med" len="med"/>
                    </a:lnB>
                  </a:tcPr>
                </a:tc>
                <a:tc>
                  <a:txBody>
                    <a:bodyPr/>
                    <a:lstStyle/>
                    <a:p>
                      <a:pPr algn="ctr"/>
                      <a:endParaRPr lang="en-US" sz="1800" b="1" dirty="0"/>
                    </a:p>
                  </a:txBody>
                  <a:tcPr marT="45740" marB="45740">
                    <a:lnL w="28575" cap="flat" cmpd="sng" algn="ctr">
                      <a:solidFill>
                        <a:srgbClr val="C0504D"/>
                      </a:solidFill>
                      <a:prstDash val="solid"/>
                      <a:round/>
                      <a:headEnd type="none" w="med" len="med"/>
                      <a:tailEnd type="none" w="med" len="med"/>
                    </a:lnL>
                    <a:lnR w="28575" cap="flat" cmpd="sng" algn="ctr">
                      <a:solidFill>
                        <a:srgbClr val="C0504D"/>
                      </a:solidFill>
                      <a:prstDash val="solid"/>
                      <a:round/>
                      <a:headEnd type="none" w="med" len="med"/>
                      <a:tailEnd type="none" w="med" len="med"/>
                    </a:lnR>
                    <a:lnT w="28575" cap="flat" cmpd="sng" algn="ctr">
                      <a:solidFill>
                        <a:srgbClr val="C0504D"/>
                      </a:solidFill>
                      <a:prstDash val="solid"/>
                      <a:round/>
                      <a:headEnd type="none" w="med" len="med"/>
                      <a:tailEnd type="none" w="med" len="med"/>
                    </a:lnT>
                    <a:lnB w="28575" cap="flat" cmpd="sng" algn="ctr">
                      <a:solidFill>
                        <a:srgbClr val="C0504D"/>
                      </a:solidFill>
                      <a:prstDash val="solid"/>
                      <a:round/>
                      <a:headEnd type="none" w="med" len="med"/>
                      <a:tailEnd type="none" w="med" len="med"/>
                    </a:lnB>
                  </a:tcPr>
                </a:tc>
                <a:tc>
                  <a:txBody>
                    <a:bodyPr/>
                    <a:lstStyle/>
                    <a:p>
                      <a:pPr algn="ctr"/>
                      <a:endParaRPr lang="en-US" sz="1800" b="1" dirty="0"/>
                    </a:p>
                  </a:txBody>
                  <a:tcPr marT="45740" marB="45740">
                    <a:lnL w="28575" cap="flat" cmpd="sng" algn="ctr">
                      <a:solidFill>
                        <a:srgbClr val="C0504D"/>
                      </a:solidFill>
                      <a:prstDash val="solid"/>
                      <a:round/>
                      <a:headEnd type="none" w="med" len="med"/>
                      <a:tailEnd type="none" w="med" len="med"/>
                    </a:lnL>
                    <a:lnR w="28575" cap="flat" cmpd="sng" algn="ctr">
                      <a:solidFill>
                        <a:srgbClr val="C0504D"/>
                      </a:solidFill>
                      <a:prstDash val="solid"/>
                      <a:round/>
                      <a:headEnd type="none" w="med" len="med"/>
                      <a:tailEnd type="none" w="med" len="med"/>
                    </a:lnR>
                    <a:lnT w="28575" cap="flat" cmpd="sng" algn="ctr">
                      <a:solidFill>
                        <a:srgbClr val="C0504D"/>
                      </a:solidFill>
                      <a:prstDash val="solid"/>
                      <a:round/>
                      <a:headEnd type="none" w="med" len="med"/>
                      <a:tailEnd type="none" w="med" len="med"/>
                    </a:lnT>
                    <a:lnB w="28575" cap="flat" cmpd="sng" algn="ctr">
                      <a:solidFill>
                        <a:srgbClr val="C0504D"/>
                      </a:solidFill>
                      <a:prstDash val="solid"/>
                      <a:round/>
                      <a:headEnd type="none" w="med" len="med"/>
                      <a:tailEnd type="none" w="med" len="med"/>
                    </a:lnB>
                  </a:tcPr>
                </a:tc>
              </a:tr>
            </a:tbl>
          </a:graphicData>
        </a:graphic>
      </p:graphicFrame>
      <p:graphicFrame>
        <p:nvGraphicFramePr>
          <p:cNvPr id="48" name="Table 47"/>
          <p:cNvGraphicFramePr>
            <a:graphicFrameLocks noGrp="1"/>
          </p:cNvGraphicFramePr>
          <p:nvPr>
            <p:extLst>
              <p:ext uri="{D42A27DB-BD31-4B8C-83A1-F6EECF244321}">
                <p14:modId xmlns:p14="http://schemas.microsoft.com/office/powerpoint/2010/main" val="1274500676"/>
              </p:ext>
            </p:extLst>
          </p:nvPr>
        </p:nvGraphicFramePr>
        <p:xfrm>
          <a:off x="5791200" y="4876800"/>
          <a:ext cx="1828800" cy="731838"/>
        </p:xfrm>
        <a:graphic>
          <a:graphicData uri="http://schemas.openxmlformats.org/drawingml/2006/table">
            <a:tbl>
              <a:tblPr firstRow="1">
                <a:tableStyleId>{BC89EF96-8CEA-46FF-86C4-4CE0E7609802}</a:tableStyleId>
              </a:tblPr>
              <a:tblGrid>
                <a:gridCol w="609600"/>
                <a:gridCol w="609600"/>
                <a:gridCol w="609600"/>
              </a:tblGrid>
              <a:tr h="365919">
                <a:tc>
                  <a:txBody>
                    <a:bodyPr/>
                    <a:lstStyle/>
                    <a:p>
                      <a:pPr algn="ctr"/>
                      <a:endParaRPr lang="en-US" sz="1800" dirty="0"/>
                    </a:p>
                  </a:txBody>
                  <a:tcPr marT="45740" marB="45740">
                    <a:lnL w="28575" cap="flat" cmpd="sng" algn="ctr">
                      <a:solidFill>
                        <a:srgbClr val="C0504D"/>
                      </a:solidFill>
                      <a:prstDash val="solid"/>
                      <a:round/>
                      <a:headEnd type="none" w="med" len="med"/>
                      <a:tailEnd type="none" w="med" len="med"/>
                    </a:lnL>
                    <a:lnR w="28575" cap="flat" cmpd="sng" algn="ctr">
                      <a:solidFill>
                        <a:srgbClr val="C0504D"/>
                      </a:solidFill>
                      <a:prstDash val="solid"/>
                      <a:round/>
                      <a:headEnd type="none" w="med" len="med"/>
                      <a:tailEnd type="none" w="med" len="med"/>
                    </a:lnR>
                    <a:lnT w="28575" cap="flat" cmpd="sng" algn="ctr">
                      <a:solidFill>
                        <a:srgbClr val="C0504D"/>
                      </a:solidFill>
                      <a:prstDash val="solid"/>
                      <a:round/>
                      <a:headEnd type="none" w="med" len="med"/>
                      <a:tailEnd type="none" w="med" len="med"/>
                    </a:lnT>
                    <a:lnB w="28575" cap="flat" cmpd="sng" algn="ctr">
                      <a:solidFill>
                        <a:srgbClr val="C0504D"/>
                      </a:solidFill>
                      <a:prstDash val="solid"/>
                      <a:round/>
                      <a:headEnd type="none" w="med" len="med"/>
                      <a:tailEnd type="none" w="med" len="med"/>
                    </a:lnB>
                  </a:tcPr>
                </a:tc>
                <a:tc>
                  <a:txBody>
                    <a:bodyPr/>
                    <a:lstStyle/>
                    <a:p>
                      <a:pPr algn="ctr"/>
                      <a:endParaRPr lang="en-US" sz="1800" dirty="0"/>
                    </a:p>
                  </a:txBody>
                  <a:tcPr marT="45740" marB="45740">
                    <a:lnL w="28575" cap="flat" cmpd="sng" algn="ctr">
                      <a:solidFill>
                        <a:srgbClr val="C0504D"/>
                      </a:solidFill>
                      <a:prstDash val="solid"/>
                      <a:round/>
                      <a:headEnd type="none" w="med" len="med"/>
                      <a:tailEnd type="none" w="med" len="med"/>
                    </a:lnL>
                    <a:lnR w="28575" cap="flat" cmpd="sng" algn="ctr">
                      <a:solidFill>
                        <a:srgbClr val="C0504D"/>
                      </a:solidFill>
                      <a:prstDash val="solid"/>
                      <a:round/>
                      <a:headEnd type="none" w="med" len="med"/>
                      <a:tailEnd type="none" w="med" len="med"/>
                    </a:lnR>
                    <a:lnT w="28575" cap="flat" cmpd="sng" algn="ctr">
                      <a:solidFill>
                        <a:srgbClr val="C0504D"/>
                      </a:solidFill>
                      <a:prstDash val="solid"/>
                      <a:round/>
                      <a:headEnd type="none" w="med" len="med"/>
                      <a:tailEnd type="none" w="med" len="med"/>
                    </a:lnT>
                    <a:lnB w="28575" cap="flat" cmpd="sng" algn="ctr">
                      <a:solidFill>
                        <a:srgbClr val="C0504D"/>
                      </a:solidFill>
                      <a:prstDash val="solid"/>
                      <a:round/>
                      <a:headEnd type="none" w="med" len="med"/>
                      <a:tailEnd type="none" w="med" len="med"/>
                    </a:lnB>
                  </a:tcPr>
                </a:tc>
                <a:tc>
                  <a:txBody>
                    <a:bodyPr/>
                    <a:lstStyle/>
                    <a:p>
                      <a:pPr algn="ctr"/>
                      <a:endParaRPr lang="en-US" sz="1800" dirty="0"/>
                    </a:p>
                  </a:txBody>
                  <a:tcPr marT="45740" marB="45740">
                    <a:lnL w="28575" cap="flat" cmpd="sng" algn="ctr">
                      <a:solidFill>
                        <a:srgbClr val="C0504D"/>
                      </a:solidFill>
                      <a:prstDash val="solid"/>
                      <a:round/>
                      <a:headEnd type="none" w="med" len="med"/>
                      <a:tailEnd type="none" w="med" len="med"/>
                    </a:lnL>
                    <a:lnR w="28575" cap="flat" cmpd="sng" algn="ctr">
                      <a:solidFill>
                        <a:srgbClr val="C0504D"/>
                      </a:solidFill>
                      <a:prstDash val="solid"/>
                      <a:round/>
                      <a:headEnd type="none" w="med" len="med"/>
                      <a:tailEnd type="none" w="med" len="med"/>
                    </a:lnR>
                    <a:lnT w="28575" cap="flat" cmpd="sng" algn="ctr">
                      <a:solidFill>
                        <a:srgbClr val="C0504D"/>
                      </a:solidFill>
                      <a:prstDash val="solid"/>
                      <a:round/>
                      <a:headEnd type="none" w="med" len="med"/>
                      <a:tailEnd type="none" w="med" len="med"/>
                    </a:lnT>
                    <a:lnB w="28575" cap="flat" cmpd="sng" algn="ctr">
                      <a:solidFill>
                        <a:srgbClr val="C0504D"/>
                      </a:solidFill>
                      <a:prstDash val="solid"/>
                      <a:round/>
                      <a:headEnd type="none" w="med" len="med"/>
                      <a:tailEnd type="none" w="med" len="med"/>
                    </a:lnB>
                  </a:tcPr>
                </a:tc>
              </a:tr>
              <a:tr h="365919">
                <a:tc>
                  <a:txBody>
                    <a:bodyPr/>
                    <a:lstStyle/>
                    <a:p>
                      <a:pPr algn="ctr"/>
                      <a:endParaRPr lang="en-US" sz="1800" b="1" dirty="0"/>
                    </a:p>
                  </a:txBody>
                  <a:tcPr marT="45740" marB="45740">
                    <a:lnL w="28575" cap="flat" cmpd="sng" algn="ctr">
                      <a:solidFill>
                        <a:srgbClr val="C0504D"/>
                      </a:solidFill>
                      <a:prstDash val="solid"/>
                      <a:round/>
                      <a:headEnd type="none" w="med" len="med"/>
                      <a:tailEnd type="none" w="med" len="med"/>
                    </a:lnL>
                    <a:lnR w="28575" cap="flat" cmpd="sng" algn="ctr">
                      <a:solidFill>
                        <a:srgbClr val="C0504D"/>
                      </a:solidFill>
                      <a:prstDash val="solid"/>
                      <a:round/>
                      <a:headEnd type="none" w="med" len="med"/>
                      <a:tailEnd type="none" w="med" len="med"/>
                    </a:lnR>
                    <a:lnT w="28575" cap="flat" cmpd="sng" algn="ctr">
                      <a:solidFill>
                        <a:srgbClr val="C0504D"/>
                      </a:solidFill>
                      <a:prstDash val="solid"/>
                      <a:round/>
                      <a:headEnd type="none" w="med" len="med"/>
                      <a:tailEnd type="none" w="med" len="med"/>
                    </a:lnT>
                    <a:lnB w="28575" cap="flat" cmpd="sng" algn="ctr">
                      <a:solidFill>
                        <a:srgbClr val="C0504D"/>
                      </a:solidFill>
                      <a:prstDash val="solid"/>
                      <a:round/>
                      <a:headEnd type="none" w="med" len="med"/>
                      <a:tailEnd type="none" w="med" len="med"/>
                    </a:lnB>
                  </a:tcPr>
                </a:tc>
                <a:tc>
                  <a:txBody>
                    <a:bodyPr/>
                    <a:lstStyle/>
                    <a:p>
                      <a:pPr algn="ctr"/>
                      <a:endParaRPr lang="en-US" sz="1800" b="1" dirty="0"/>
                    </a:p>
                  </a:txBody>
                  <a:tcPr marT="45740" marB="45740">
                    <a:lnL w="28575" cap="flat" cmpd="sng" algn="ctr">
                      <a:solidFill>
                        <a:srgbClr val="C0504D"/>
                      </a:solidFill>
                      <a:prstDash val="solid"/>
                      <a:round/>
                      <a:headEnd type="none" w="med" len="med"/>
                      <a:tailEnd type="none" w="med" len="med"/>
                    </a:lnL>
                    <a:lnR w="28575" cap="flat" cmpd="sng" algn="ctr">
                      <a:solidFill>
                        <a:srgbClr val="C0504D"/>
                      </a:solidFill>
                      <a:prstDash val="solid"/>
                      <a:round/>
                      <a:headEnd type="none" w="med" len="med"/>
                      <a:tailEnd type="none" w="med" len="med"/>
                    </a:lnR>
                    <a:lnT w="28575" cap="flat" cmpd="sng" algn="ctr">
                      <a:solidFill>
                        <a:srgbClr val="C0504D"/>
                      </a:solidFill>
                      <a:prstDash val="solid"/>
                      <a:round/>
                      <a:headEnd type="none" w="med" len="med"/>
                      <a:tailEnd type="none" w="med" len="med"/>
                    </a:lnT>
                    <a:lnB w="28575" cap="flat" cmpd="sng" algn="ctr">
                      <a:solidFill>
                        <a:srgbClr val="C0504D"/>
                      </a:solidFill>
                      <a:prstDash val="solid"/>
                      <a:round/>
                      <a:headEnd type="none" w="med" len="med"/>
                      <a:tailEnd type="none" w="med" len="med"/>
                    </a:lnB>
                  </a:tcPr>
                </a:tc>
                <a:tc>
                  <a:txBody>
                    <a:bodyPr/>
                    <a:lstStyle/>
                    <a:p>
                      <a:pPr algn="ctr"/>
                      <a:endParaRPr lang="en-US" sz="1800" b="1" dirty="0"/>
                    </a:p>
                  </a:txBody>
                  <a:tcPr marT="45740" marB="45740">
                    <a:lnL w="28575" cap="flat" cmpd="sng" algn="ctr">
                      <a:solidFill>
                        <a:srgbClr val="C0504D"/>
                      </a:solidFill>
                      <a:prstDash val="solid"/>
                      <a:round/>
                      <a:headEnd type="none" w="med" len="med"/>
                      <a:tailEnd type="none" w="med" len="med"/>
                    </a:lnL>
                    <a:lnR w="28575" cap="flat" cmpd="sng" algn="ctr">
                      <a:solidFill>
                        <a:srgbClr val="C0504D"/>
                      </a:solidFill>
                      <a:prstDash val="solid"/>
                      <a:round/>
                      <a:headEnd type="none" w="med" len="med"/>
                      <a:tailEnd type="none" w="med" len="med"/>
                    </a:lnR>
                    <a:lnT w="28575" cap="flat" cmpd="sng" algn="ctr">
                      <a:solidFill>
                        <a:srgbClr val="C0504D"/>
                      </a:solidFill>
                      <a:prstDash val="solid"/>
                      <a:round/>
                      <a:headEnd type="none" w="med" len="med"/>
                      <a:tailEnd type="none" w="med" len="med"/>
                    </a:lnT>
                    <a:lnB w="28575" cap="flat" cmpd="sng" algn="ctr">
                      <a:solidFill>
                        <a:srgbClr val="C0504D"/>
                      </a:solidFill>
                      <a:prstDash val="solid"/>
                      <a:round/>
                      <a:headEnd type="none" w="med" len="med"/>
                      <a:tailEnd type="none" w="med" len="med"/>
                    </a:lnB>
                  </a:tcPr>
                </a:tc>
              </a:tr>
            </a:tbl>
          </a:graphicData>
        </a:graphic>
      </p:graphicFrame>
      <p:sp>
        <p:nvSpPr>
          <p:cNvPr id="20535" name="TextBox 48"/>
          <p:cNvSpPr txBox="1">
            <a:spLocks noChangeArrowheads="1"/>
          </p:cNvSpPr>
          <p:nvPr/>
        </p:nvSpPr>
        <p:spPr bwMode="auto">
          <a:xfrm>
            <a:off x="7696200" y="4953000"/>
            <a:ext cx="1371600" cy="877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rgbClr val="990000"/>
                </a:solidFill>
                <a:latin typeface="Arial" charset="0"/>
                <a:ea typeface="ＭＳ Ｐゴシック" charset="0"/>
                <a:cs typeface="ＭＳ Ｐゴシック" charset="0"/>
              </a:defRPr>
            </a:lvl1pPr>
            <a:lvl2pPr marL="742950" indent="-285750" eaLnBrk="0" hangingPunct="0">
              <a:defRPr sz="3200">
                <a:solidFill>
                  <a:srgbClr val="990000"/>
                </a:solidFill>
                <a:latin typeface="Arial" charset="0"/>
                <a:ea typeface="ＭＳ Ｐゴシック" charset="0"/>
              </a:defRPr>
            </a:lvl2pPr>
            <a:lvl3pPr marL="1143000" indent="-228600" eaLnBrk="0" hangingPunct="0">
              <a:defRPr sz="3200">
                <a:solidFill>
                  <a:srgbClr val="990000"/>
                </a:solidFill>
                <a:latin typeface="Arial" charset="0"/>
                <a:ea typeface="ＭＳ Ｐゴシック" charset="0"/>
              </a:defRPr>
            </a:lvl3pPr>
            <a:lvl4pPr marL="1600200" indent="-228600" eaLnBrk="0" hangingPunct="0">
              <a:defRPr sz="3200">
                <a:solidFill>
                  <a:srgbClr val="990000"/>
                </a:solidFill>
                <a:latin typeface="Arial" charset="0"/>
                <a:ea typeface="ＭＳ Ｐゴシック" charset="0"/>
              </a:defRPr>
            </a:lvl4pPr>
            <a:lvl5pPr marL="2057400" indent="-228600" eaLnBrk="0" hangingPunct="0">
              <a:defRPr sz="3200">
                <a:solidFill>
                  <a:srgbClr val="990000"/>
                </a:solidFill>
                <a:latin typeface="Arial" charset="0"/>
                <a:ea typeface="ＭＳ Ｐゴシック" charset="0"/>
              </a:defRPr>
            </a:lvl5pPr>
            <a:lvl6pPr marL="2514600" indent="-228600" algn="ctr" eaLnBrk="0" fontAlgn="base" hangingPunct="0">
              <a:lnSpc>
                <a:spcPct val="90000"/>
              </a:lnSpc>
              <a:spcBef>
                <a:spcPct val="20000"/>
              </a:spcBef>
              <a:spcAft>
                <a:spcPct val="0"/>
              </a:spcAft>
              <a:buChar char="•"/>
              <a:defRPr sz="3200">
                <a:solidFill>
                  <a:srgbClr val="990000"/>
                </a:solidFill>
                <a:latin typeface="Arial" charset="0"/>
                <a:ea typeface="ＭＳ Ｐゴシック" charset="0"/>
              </a:defRPr>
            </a:lvl6pPr>
            <a:lvl7pPr marL="2971800" indent="-228600" algn="ctr" eaLnBrk="0" fontAlgn="base" hangingPunct="0">
              <a:lnSpc>
                <a:spcPct val="90000"/>
              </a:lnSpc>
              <a:spcBef>
                <a:spcPct val="20000"/>
              </a:spcBef>
              <a:spcAft>
                <a:spcPct val="0"/>
              </a:spcAft>
              <a:buChar char="•"/>
              <a:defRPr sz="3200">
                <a:solidFill>
                  <a:srgbClr val="990000"/>
                </a:solidFill>
                <a:latin typeface="Arial" charset="0"/>
                <a:ea typeface="ＭＳ Ｐゴシック" charset="0"/>
              </a:defRPr>
            </a:lvl7pPr>
            <a:lvl8pPr marL="3429000" indent="-228600" algn="ctr" eaLnBrk="0" fontAlgn="base" hangingPunct="0">
              <a:lnSpc>
                <a:spcPct val="90000"/>
              </a:lnSpc>
              <a:spcBef>
                <a:spcPct val="20000"/>
              </a:spcBef>
              <a:spcAft>
                <a:spcPct val="0"/>
              </a:spcAft>
              <a:buChar char="•"/>
              <a:defRPr sz="3200">
                <a:solidFill>
                  <a:srgbClr val="990000"/>
                </a:solidFill>
                <a:latin typeface="Arial" charset="0"/>
                <a:ea typeface="ＭＳ Ｐゴシック" charset="0"/>
              </a:defRPr>
            </a:lvl8pPr>
            <a:lvl9pPr marL="3886200" indent="-228600" algn="ctr" eaLnBrk="0" fontAlgn="base" hangingPunct="0">
              <a:lnSpc>
                <a:spcPct val="90000"/>
              </a:lnSpc>
              <a:spcBef>
                <a:spcPct val="20000"/>
              </a:spcBef>
              <a:spcAft>
                <a:spcPct val="0"/>
              </a:spcAft>
              <a:buChar char="•"/>
              <a:defRPr sz="3200">
                <a:solidFill>
                  <a:srgbClr val="990000"/>
                </a:solidFill>
                <a:latin typeface="Arial" charset="0"/>
                <a:ea typeface="ＭＳ Ｐゴシック" charset="0"/>
              </a:defRPr>
            </a:lvl9pPr>
          </a:lstStyle>
          <a:p>
            <a:pPr eaLnBrk="1" hangingPunct="1">
              <a:buFontTx/>
              <a:buNone/>
            </a:pPr>
            <a:r>
              <a:rPr lang="en-US" sz="1700" dirty="0" err="1" smtClean="0">
                <a:solidFill>
                  <a:schemeClr val="tx1"/>
                </a:solidFill>
              </a:rPr>
              <a:t>imGoats</a:t>
            </a:r>
            <a:r>
              <a:rPr lang="en-US" sz="1700" dirty="0" smtClean="0">
                <a:solidFill>
                  <a:schemeClr val="tx1"/>
                </a:solidFill>
              </a:rPr>
              <a:t> strategies / activities</a:t>
            </a:r>
            <a:endParaRPr lang="en-US" sz="1700" b="1" dirty="0">
              <a:solidFill>
                <a:schemeClr val="tx1"/>
              </a:solidFill>
            </a:endParaRPr>
          </a:p>
        </p:txBody>
      </p:sp>
      <p:sp>
        <p:nvSpPr>
          <p:cNvPr id="50" name="Up Arrow 49"/>
          <p:cNvSpPr/>
          <p:nvPr/>
        </p:nvSpPr>
        <p:spPr bwMode="auto">
          <a:xfrm>
            <a:off x="76200" y="4800600"/>
            <a:ext cx="990600" cy="2057400"/>
          </a:xfrm>
          <a:prstGeom prst="upArrow">
            <a:avLst/>
          </a:prstGeom>
          <a:solidFill>
            <a:schemeClr val="bg1">
              <a:lumMod val="65000"/>
            </a:schemeClr>
          </a:solidFill>
          <a:ln w="9525" cap="flat" cmpd="sng" algn="ctr">
            <a:noFill/>
            <a:prstDash val="solid"/>
            <a:round/>
            <a:headEnd type="none" w="med" len="med"/>
            <a:tailEnd type="none" w="med" len="med"/>
          </a:ln>
          <a:effectLst/>
        </p:spPr>
        <p:txBody>
          <a:bodyPr vert="vert270"/>
          <a:lstStyle/>
          <a:p>
            <a:pPr algn="ctr">
              <a:buFontTx/>
              <a:buNone/>
              <a:defRPr/>
            </a:pPr>
            <a:r>
              <a:rPr lang="en-US" sz="1600" dirty="0">
                <a:cs typeface="+mn-cs"/>
              </a:rPr>
              <a:t>Control </a:t>
            </a:r>
            <a:endParaRPr lang="en-US" sz="1600" b="1" dirty="0">
              <a:cs typeface="+mn-cs"/>
            </a:endParaRPr>
          </a:p>
        </p:txBody>
      </p:sp>
      <p:sp>
        <p:nvSpPr>
          <p:cNvPr id="51" name="Up Arrow 50"/>
          <p:cNvSpPr/>
          <p:nvPr/>
        </p:nvSpPr>
        <p:spPr bwMode="auto">
          <a:xfrm>
            <a:off x="76200" y="1676400"/>
            <a:ext cx="990600" cy="3048000"/>
          </a:xfrm>
          <a:prstGeom prst="upArrow">
            <a:avLst/>
          </a:prstGeom>
          <a:solidFill>
            <a:schemeClr val="bg1">
              <a:lumMod val="65000"/>
            </a:schemeClr>
          </a:solidFill>
          <a:ln w="9525" cap="flat" cmpd="sng" algn="ctr">
            <a:noFill/>
            <a:prstDash val="solid"/>
            <a:round/>
            <a:headEnd type="none" w="med" len="med"/>
            <a:tailEnd type="none" w="med" len="med"/>
          </a:ln>
          <a:effectLst/>
        </p:spPr>
        <p:txBody>
          <a:bodyPr vert="vert270"/>
          <a:lstStyle/>
          <a:p>
            <a:pPr algn="ctr">
              <a:buFontTx/>
              <a:buNone/>
              <a:defRPr/>
            </a:pPr>
            <a:r>
              <a:rPr lang="en-US" sz="1700" dirty="0">
                <a:cs typeface="+mn-cs"/>
              </a:rPr>
              <a:t>Influence </a:t>
            </a:r>
            <a:endParaRPr lang="en-US" sz="1700" b="1" dirty="0">
              <a:cs typeface="+mn-cs"/>
            </a:endParaRPr>
          </a:p>
        </p:txBody>
      </p:sp>
      <p:sp>
        <p:nvSpPr>
          <p:cNvPr id="39" name="Up Arrow 38"/>
          <p:cNvSpPr/>
          <p:nvPr/>
        </p:nvSpPr>
        <p:spPr bwMode="auto">
          <a:xfrm>
            <a:off x="76200" y="-18674"/>
            <a:ext cx="990600" cy="1676400"/>
          </a:xfrm>
          <a:prstGeom prst="upArrow">
            <a:avLst/>
          </a:prstGeom>
          <a:solidFill>
            <a:schemeClr val="bg1">
              <a:lumMod val="65000"/>
            </a:schemeClr>
          </a:solidFill>
          <a:ln w="9525" cap="flat" cmpd="sng" algn="ctr">
            <a:noFill/>
            <a:prstDash val="solid"/>
            <a:round/>
            <a:headEnd type="none" w="med" len="med"/>
            <a:tailEnd type="none" w="med" len="med"/>
          </a:ln>
          <a:effectLst/>
        </p:spPr>
        <p:txBody>
          <a:bodyPr vert="vert270"/>
          <a:lstStyle/>
          <a:p>
            <a:pPr algn="ctr">
              <a:buFontTx/>
              <a:buNone/>
              <a:defRPr/>
            </a:pPr>
            <a:r>
              <a:rPr lang="en-US" sz="1600" dirty="0" smtClean="0">
                <a:cs typeface="+mn-cs"/>
              </a:rPr>
              <a:t>Interest </a:t>
            </a:r>
            <a:endParaRPr lang="en-US" sz="1600" b="1" dirty="0">
              <a:cs typeface="+mn-cs"/>
            </a:endParaRPr>
          </a:p>
        </p:txBody>
      </p:sp>
      <p:sp>
        <p:nvSpPr>
          <p:cNvPr id="2" name="TextBox 1"/>
          <p:cNvSpPr txBox="1"/>
          <p:nvPr/>
        </p:nvSpPr>
        <p:spPr>
          <a:xfrm>
            <a:off x="8001001" y="1449097"/>
            <a:ext cx="1066800" cy="1938992"/>
          </a:xfrm>
          <a:prstGeom prst="rect">
            <a:avLst/>
          </a:prstGeom>
          <a:noFill/>
        </p:spPr>
        <p:txBody>
          <a:bodyPr wrap="square" rtlCol="0">
            <a:spAutoFit/>
          </a:bodyPr>
          <a:lstStyle/>
          <a:p>
            <a:pPr marL="171450" indent="-171450">
              <a:buFont typeface="Arial"/>
              <a:buChar char="•"/>
            </a:pPr>
            <a:r>
              <a:rPr lang="en-US" sz="1200" dirty="0" smtClean="0"/>
              <a:t>Production Actors</a:t>
            </a:r>
          </a:p>
          <a:p>
            <a:pPr marL="171450" indent="-171450">
              <a:buFont typeface="Arial"/>
              <a:buChar char="•"/>
            </a:pPr>
            <a:r>
              <a:rPr lang="en-US" sz="1200" dirty="0" smtClean="0"/>
              <a:t>Post- Production Actors</a:t>
            </a:r>
          </a:p>
          <a:p>
            <a:pPr marL="171450" indent="-171450">
              <a:buFont typeface="Arial"/>
              <a:buChar char="•"/>
            </a:pPr>
            <a:r>
              <a:rPr lang="en-US" sz="1200" dirty="0" smtClean="0"/>
              <a:t>Input &amp; Service Providers</a:t>
            </a:r>
          </a:p>
          <a:p>
            <a:pPr marL="171450" indent="-171450">
              <a:buFont typeface="Arial"/>
              <a:buChar char="•"/>
            </a:pPr>
            <a:r>
              <a:rPr lang="en-US" sz="1200" dirty="0" smtClean="0"/>
              <a:t>Enabling Agencies</a:t>
            </a:r>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68791"/>
          </a:xfrm>
        </p:spPr>
        <p:txBody>
          <a:bodyPr>
            <a:noAutofit/>
          </a:bodyPr>
          <a:lstStyle/>
          <a:p>
            <a:r>
              <a:rPr lang="en-US" sz="3200" b="1" dirty="0" smtClean="0"/>
              <a:t>Session Guidance:</a:t>
            </a:r>
            <a:endParaRPr lang="en-US" sz="3200" dirty="0"/>
          </a:p>
        </p:txBody>
      </p:sp>
      <p:sp>
        <p:nvSpPr>
          <p:cNvPr id="5" name="Content Placeholder 4"/>
          <p:cNvSpPr>
            <a:spLocks noGrp="1"/>
          </p:cNvSpPr>
          <p:nvPr>
            <p:ph idx="1"/>
          </p:nvPr>
        </p:nvSpPr>
        <p:spPr>
          <a:xfrm>
            <a:off x="457200" y="1100667"/>
            <a:ext cx="8229600" cy="5505589"/>
          </a:xfrm>
        </p:spPr>
        <p:txBody>
          <a:bodyPr>
            <a:normAutofit fontScale="47500" lnSpcReduction="20000"/>
          </a:bodyPr>
          <a:lstStyle/>
          <a:p>
            <a:pPr marL="0" indent="0">
              <a:spcBef>
                <a:spcPts val="0"/>
              </a:spcBef>
              <a:buNone/>
            </a:pPr>
            <a:r>
              <a:rPr lang="en-US" sz="4600" b="1" dirty="0" smtClean="0"/>
              <a:t>Key Q: </a:t>
            </a:r>
            <a:r>
              <a:rPr lang="en-US" sz="4600" dirty="0"/>
              <a:t>How did we put </a:t>
            </a:r>
            <a:r>
              <a:rPr lang="en-US" sz="4600" dirty="0" smtClean="0"/>
              <a:t>OM into </a:t>
            </a:r>
            <a:r>
              <a:rPr lang="en-US" sz="4600" dirty="0"/>
              <a:t>practice</a:t>
            </a:r>
            <a:r>
              <a:rPr lang="en-US" sz="4600" dirty="0" smtClean="0"/>
              <a:t>?</a:t>
            </a:r>
          </a:p>
          <a:p>
            <a:pPr marL="0" indent="0">
              <a:spcBef>
                <a:spcPts val="0"/>
              </a:spcBef>
              <a:buNone/>
            </a:pPr>
            <a:r>
              <a:rPr lang="en-US" sz="4600" b="1" dirty="0" smtClean="0"/>
              <a:t>Principles: </a:t>
            </a:r>
          </a:p>
          <a:p>
            <a:pPr lvl="1">
              <a:spcBef>
                <a:spcPts val="0"/>
              </a:spcBef>
            </a:pPr>
            <a:r>
              <a:rPr lang="en-US" sz="4600" dirty="0" smtClean="0"/>
              <a:t>No right/wrong way…not an evaluation or a competition!</a:t>
            </a:r>
          </a:p>
          <a:p>
            <a:pPr lvl="1">
              <a:spcBef>
                <a:spcPts val="0"/>
              </a:spcBef>
            </a:pPr>
            <a:r>
              <a:rPr lang="en-US" sz="4600" dirty="0" smtClean="0"/>
              <a:t>Our aim is to learn as much as possible from experience</a:t>
            </a:r>
          </a:p>
          <a:p>
            <a:pPr lvl="1">
              <a:spcBef>
                <a:spcPts val="0"/>
              </a:spcBef>
            </a:pPr>
            <a:r>
              <a:rPr lang="en-US" sz="4600" dirty="0" smtClean="0"/>
              <a:t>Much interest in learning from creative uses of the methodology in the OM community</a:t>
            </a:r>
          </a:p>
          <a:p>
            <a:pPr marL="0" indent="0">
              <a:spcBef>
                <a:spcPts val="0"/>
              </a:spcBef>
              <a:buNone/>
            </a:pPr>
            <a:r>
              <a:rPr lang="en-US" sz="4600" b="1" dirty="0" smtClean="0"/>
              <a:t>Process:</a:t>
            </a:r>
          </a:p>
          <a:p>
            <a:pPr lvl="1">
              <a:spcBef>
                <a:spcPts val="0"/>
              </a:spcBef>
            </a:pPr>
            <a:r>
              <a:rPr lang="en-US" sz="4600" dirty="0" smtClean="0"/>
              <a:t>Sit together in teams: Raj, </a:t>
            </a:r>
            <a:r>
              <a:rPr lang="en-US" sz="4600" dirty="0" err="1" smtClean="0"/>
              <a:t>Moz</a:t>
            </a:r>
            <a:r>
              <a:rPr lang="en-US" sz="4600" dirty="0" smtClean="0"/>
              <a:t>, Jar</a:t>
            </a:r>
          </a:p>
          <a:p>
            <a:pPr lvl="1">
              <a:spcBef>
                <a:spcPts val="0"/>
              </a:spcBef>
            </a:pPr>
            <a:r>
              <a:rPr lang="en-US" sz="4600" dirty="0" smtClean="0"/>
              <a:t>Drawing on your team meetings last week, prepare a short presentation on how you put OM (or other monitoring) into practice (up to 50 </a:t>
            </a:r>
            <a:r>
              <a:rPr lang="en-US" sz="4600" dirty="0" err="1" smtClean="0"/>
              <a:t>mins</a:t>
            </a:r>
            <a:r>
              <a:rPr lang="en-US" sz="4600" dirty="0" smtClean="0"/>
              <a:t>; less is better, leaving more time for presentation and discussion)</a:t>
            </a:r>
          </a:p>
          <a:p>
            <a:pPr lvl="1">
              <a:spcBef>
                <a:spcPts val="0"/>
              </a:spcBef>
            </a:pPr>
            <a:r>
              <a:rPr lang="en-US" sz="4600" dirty="0" smtClean="0"/>
              <a:t>Three presentations: Raj, </a:t>
            </a:r>
            <a:r>
              <a:rPr lang="en-US" sz="4600" dirty="0" err="1" smtClean="0"/>
              <a:t>Moz</a:t>
            </a:r>
            <a:r>
              <a:rPr lang="en-US" sz="4600" dirty="0" smtClean="0"/>
              <a:t>, Jar (max 25 </a:t>
            </a:r>
            <a:r>
              <a:rPr lang="en-US" sz="4600" dirty="0" err="1" smtClean="0"/>
              <a:t>mins</a:t>
            </a:r>
            <a:r>
              <a:rPr lang="en-US" sz="4600" dirty="0" smtClean="0"/>
              <a:t> each) using ≥1 presenters w/ flip charts, PPT, or other visuals (It’s up to you)</a:t>
            </a:r>
          </a:p>
          <a:p>
            <a:pPr lvl="1">
              <a:spcBef>
                <a:spcPts val="0"/>
              </a:spcBef>
            </a:pPr>
            <a:r>
              <a:rPr lang="en-US" sz="4600" dirty="0"/>
              <a:t>Tea break mid afternoon (</a:t>
            </a:r>
            <a:r>
              <a:rPr lang="en-US" sz="4600" dirty="0" err="1"/>
              <a:t>Ewen</a:t>
            </a:r>
            <a:r>
              <a:rPr lang="en-US" sz="4600" dirty="0"/>
              <a:t> keeping time</a:t>
            </a:r>
            <a:r>
              <a:rPr lang="en-US" sz="4600" dirty="0" smtClean="0"/>
              <a:t>)</a:t>
            </a:r>
          </a:p>
          <a:p>
            <a:pPr lvl="1">
              <a:spcBef>
                <a:spcPts val="0"/>
              </a:spcBef>
            </a:pPr>
            <a:r>
              <a:rPr lang="en-US" sz="4600" dirty="0" smtClean="0"/>
              <a:t>Discussion (30 </a:t>
            </a:r>
            <a:r>
              <a:rPr lang="en-US" sz="4600" dirty="0" err="1" smtClean="0"/>
              <a:t>mins</a:t>
            </a:r>
            <a:r>
              <a:rPr lang="en-US" sz="4600" dirty="0" smtClean="0"/>
              <a:t>)</a:t>
            </a:r>
          </a:p>
          <a:p>
            <a:pPr lvl="1">
              <a:spcBef>
                <a:spcPts val="0"/>
              </a:spcBef>
            </a:pPr>
            <a:r>
              <a:rPr lang="en-US" sz="4600" dirty="0" smtClean="0"/>
              <a:t>Sum up:  Key points and emerging questions (volunteer, 5 </a:t>
            </a:r>
            <a:r>
              <a:rPr lang="en-US" sz="4600" dirty="0" err="1" smtClean="0"/>
              <a:t>mins</a:t>
            </a:r>
            <a:r>
              <a:rPr lang="en-US" sz="4600" dirty="0" smtClean="0"/>
              <a:t>)</a:t>
            </a:r>
          </a:p>
          <a:p>
            <a:pPr lvl="1">
              <a:spcBef>
                <a:spcPts val="0"/>
              </a:spcBef>
            </a:pPr>
            <a:r>
              <a:rPr lang="en-US" sz="4600" dirty="0"/>
              <a:t>L</a:t>
            </a:r>
            <a:r>
              <a:rPr lang="en-US" sz="4600" dirty="0" smtClean="0"/>
              <a:t>eave enough time (~10 </a:t>
            </a:r>
            <a:r>
              <a:rPr lang="en-US" sz="4600" dirty="0" err="1" smtClean="0"/>
              <a:t>mins</a:t>
            </a:r>
            <a:r>
              <a:rPr lang="en-US" sz="4600" dirty="0" smtClean="0"/>
              <a:t>) for a final non-OM activity at the end of the day</a:t>
            </a:r>
          </a:p>
          <a:p>
            <a:pPr>
              <a:spcBef>
                <a:spcPts val="0"/>
              </a:spcBef>
            </a:pPr>
            <a:endParaRPr lang="en-US" dirty="0" smtClean="0"/>
          </a:p>
          <a:p>
            <a:pPr marL="0" indent="0">
              <a:buNone/>
            </a:pPr>
            <a:endParaRPr lang="en-US" b="1" dirty="0" smtClean="0"/>
          </a:p>
        </p:txBody>
      </p:sp>
    </p:spTree>
    <p:extLst>
      <p:ext uri="{BB962C8B-B14F-4D97-AF65-F5344CB8AC3E}">
        <p14:creationId xmlns:p14="http://schemas.microsoft.com/office/powerpoint/2010/main" val="2082833903"/>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20706"/>
            <a:ext cx="8229600" cy="668791"/>
          </a:xfrm>
        </p:spPr>
        <p:txBody>
          <a:bodyPr>
            <a:noAutofit/>
          </a:bodyPr>
          <a:lstStyle/>
          <a:p>
            <a:r>
              <a:rPr lang="en-US" sz="3200" b="1" dirty="0" smtClean="0"/>
              <a:t>Session Guidance:</a:t>
            </a:r>
            <a:endParaRPr lang="en-US" sz="3200" dirty="0"/>
          </a:p>
        </p:txBody>
      </p:sp>
      <p:sp>
        <p:nvSpPr>
          <p:cNvPr id="5" name="Content Placeholder 4"/>
          <p:cNvSpPr>
            <a:spLocks noGrp="1"/>
          </p:cNvSpPr>
          <p:nvPr>
            <p:ph idx="1"/>
          </p:nvPr>
        </p:nvSpPr>
        <p:spPr>
          <a:xfrm>
            <a:off x="457200" y="789497"/>
            <a:ext cx="8229600" cy="5829587"/>
          </a:xfrm>
        </p:spPr>
        <p:txBody>
          <a:bodyPr>
            <a:normAutofit fontScale="85000" lnSpcReduction="20000"/>
          </a:bodyPr>
          <a:lstStyle/>
          <a:p>
            <a:pPr marL="0" indent="0">
              <a:spcBef>
                <a:spcPts val="0"/>
              </a:spcBef>
              <a:buNone/>
            </a:pPr>
            <a:r>
              <a:rPr lang="en-US" b="1" dirty="0" smtClean="0"/>
              <a:t>Key Q: </a:t>
            </a:r>
            <a:r>
              <a:rPr lang="en-US" dirty="0"/>
              <a:t>How did we put </a:t>
            </a:r>
            <a:r>
              <a:rPr lang="en-US" dirty="0" smtClean="0"/>
              <a:t>OM into </a:t>
            </a:r>
            <a:r>
              <a:rPr lang="en-US" dirty="0"/>
              <a:t>practice</a:t>
            </a:r>
            <a:r>
              <a:rPr lang="en-US" dirty="0" smtClean="0"/>
              <a:t>?</a:t>
            </a:r>
          </a:p>
          <a:p>
            <a:pPr marL="0" indent="0">
              <a:spcBef>
                <a:spcPts val="0"/>
              </a:spcBef>
              <a:buNone/>
            </a:pPr>
            <a:r>
              <a:rPr lang="en-US" b="1" dirty="0" smtClean="0"/>
              <a:t>Principles:</a:t>
            </a:r>
            <a:r>
              <a:rPr lang="en-US" dirty="0" smtClean="0"/>
              <a:t> </a:t>
            </a:r>
          </a:p>
          <a:p>
            <a:pPr lvl="1">
              <a:spcBef>
                <a:spcPts val="0"/>
              </a:spcBef>
            </a:pPr>
            <a:r>
              <a:rPr lang="en-US" dirty="0" smtClean="0"/>
              <a:t>Share the story of how your team put OM into practice</a:t>
            </a:r>
          </a:p>
          <a:p>
            <a:pPr lvl="1">
              <a:spcBef>
                <a:spcPts val="0"/>
              </a:spcBef>
            </a:pPr>
            <a:r>
              <a:rPr lang="en-US" dirty="0" smtClean="0"/>
              <a:t>Leave the details of 1) what went well and less well ; 2) what you learned about changes in </a:t>
            </a:r>
            <a:r>
              <a:rPr lang="en-US" dirty="0" err="1" smtClean="0"/>
              <a:t>behaviour</a:t>
            </a:r>
            <a:r>
              <a:rPr lang="en-US" dirty="0" smtClean="0"/>
              <a:t> of boundary partners; and 3) what you would do differently in the future for upcoming sessions</a:t>
            </a:r>
          </a:p>
          <a:p>
            <a:pPr lvl="1">
              <a:spcBef>
                <a:spcPts val="0"/>
              </a:spcBef>
            </a:pPr>
            <a:endParaRPr lang="en-US" dirty="0" smtClean="0"/>
          </a:p>
          <a:p>
            <a:pPr marL="0" indent="0">
              <a:spcBef>
                <a:spcPts val="0"/>
              </a:spcBef>
              <a:buNone/>
            </a:pPr>
            <a:r>
              <a:rPr lang="en-US" b="1" dirty="0" smtClean="0"/>
              <a:t>Qs that may help you tell your story:</a:t>
            </a:r>
          </a:p>
          <a:p>
            <a:pPr lvl="1">
              <a:spcBef>
                <a:spcPts val="0"/>
              </a:spcBef>
            </a:pPr>
            <a:r>
              <a:rPr lang="en-US" dirty="0" smtClean="0"/>
              <a:t>What did you see as the role/importance of OM? </a:t>
            </a:r>
            <a:br>
              <a:rPr lang="en-US" dirty="0" smtClean="0"/>
            </a:br>
            <a:r>
              <a:rPr lang="en-US" dirty="0" smtClean="0"/>
              <a:t>Or…</a:t>
            </a:r>
            <a:br>
              <a:rPr lang="en-US" dirty="0" smtClean="0"/>
            </a:br>
            <a:r>
              <a:rPr lang="en-US" dirty="0" smtClean="0"/>
              <a:t>What did you do instead and why?</a:t>
            </a:r>
          </a:p>
          <a:p>
            <a:pPr lvl="1">
              <a:spcBef>
                <a:spcPts val="0"/>
              </a:spcBef>
            </a:pPr>
            <a:r>
              <a:rPr lang="en-US" dirty="0" smtClean="0"/>
              <a:t>What modifications did you make to the progress markers (PMs) and why?</a:t>
            </a:r>
          </a:p>
          <a:p>
            <a:pPr lvl="1">
              <a:spcBef>
                <a:spcPts val="0"/>
              </a:spcBef>
            </a:pPr>
            <a:r>
              <a:rPr lang="en-US" dirty="0" smtClean="0"/>
              <a:t>How did you plan to gather monitoring data (on PMs, if used) and what actually happened in practice?</a:t>
            </a:r>
          </a:p>
          <a:p>
            <a:pPr lvl="1">
              <a:spcBef>
                <a:spcPts val="0"/>
              </a:spcBef>
            </a:pPr>
            <a:r>
              <a:rPr lang="en-US" dirty="0" smtClean="0"/>
              <a:t>How did you plan to manage and </a:t>
            </a:r>
            <a:r>
              <a:rPr lang="en-US" dirty="0" err="1" smtClean="0"/>
              <a:t>analyse</a:t>
            </a:r>
            <a:r>
              <a:rPr lang="en-US" dirty="0" smtClean="0"/>
              <a:t> the monitoring data (on PMs, if used) and what actually happened in practice?</a:t>
            </a:r>
            <a:endParaRPr lang="en-US" b="1" dirty="0" smtClean="0"/>
          </a:p>
          <a:p>
            <a:pPr lvl="1">
              <a:spcBef>
                <a:spcPts val="0"/>
              </a:spcBef>
            </a:pPr>
            <a:endParaRPr lang="en-US" dirty="0" smtClean="0"/>
          </a:p>
          <a:p>
            <a:pPr lvl="1">
              <a:spcBef>
                <a:spcPts val="0"/>
              </a:spcBef>
            </a:pPr>
            <a:endParaRPr lang="en-US" dirty="0" smtClean="0"/>
          </a:p>
          <a:p>
            <a:pPr marL="0" indent="0">
              <a:buNone/>
            </a:pPr>
            <a:endParaRPr lang="en-US" b="1" dirty="0" smtClean="0"/>
          </a:p>
        </p:txBody>
      </p:sp>
    </p:spTree>
    <p:extLst>
      <p:ext uri="{BB962C8B-B14F-4D97-AF65-F5344CB8AC3E}">
        <p14:creationId xmlns:p14="http://schemas.microsoft.com/office/powerpoint/2010/main" val="2515816561"/>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2515</TotalTime>
  <Words>1760</Words>
  <Application>Microsoft Macintosh PowerPoint</Application>
  <PresentationFormat>On-screen Show (4:3)</PresentationFormat>
  <Paragraphs>162</Paragraphs>
  <Slides>8</Slides>
  <Notes>6</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PowerPoint Presentation</vt:lpstr>
      <vt:lpstr>Plan</vt:lpstr>
      <vt:lpstr>Outcome Mapping &amp; its role in imGoats</vt:lpstr>
      <vt:lpstr>Outcome Mapping &amp; its purpose in imGoats</vt:lpstr>
      <vt:lpstr>PowerPoint Presentation</vt:lpstr>
      <vt:lpstr>PowerPoint Presentation</vt:lpstr>
      <vt:lpstr>Session Guidance:</vt:lpstr>
      <vt:lpstr>Session Guidance:</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Ann Braun</dc:creator>
  <cp:keywords/>
  <dc:description/>
  <cp:lastModifiedBy>Ann Braun Wheatley</cp:lastModifiedBy>
  <cp:revision>152</cp:revision>
  <dcterms:created xsi:type="dcterms:W3CDTF">2011-07-08T11:00:57Z</dcterms:created>
  <dcterms:modified xsi:type="dcterms:W3CDTF">2012-07-02T06:55:08Z</dcterms:modified>
  <cp:category/>
</cp:coreProperties>
</file>